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</p:sldMasterIdLst>
  <p:notesMasterIdLst>
    <p:notesMasterId r:id="rId30"/>
  </p:notesMasterIdLst>
  <p:sldIdLst>
    <p:sldId id="334" r:id="rId2"/>
    <p:sldId id="330" r:id="rId3"/>
    <p:sldId id="388" r:id="rId4"/>
    <p:sldId id="317" r:id="rId5"/>
    <p:sldId id="341" r:id="rId6"/>
    <p:sldId id="337" r:id="rId7"/>
    <p:sldId id="338" r:id="rId8"/>
    <p:sldId id="336" r:id="rId9"/>
    <p:sldId id="370" r:id="rId10"/>
    <p:sldId id="335" r:id="rId11"/>
    <p:sldId id="394" r:id="rId12"/>
    <p:sldId id="340" r:id="rId13"/>
    <p:sldId id="376" r:id="rId14"/>
    <p:sldId id="342" r:id="rId15"/>
    <p:sldId id="387" r:id="rId16"/>
    <p:sldId id="343" r:id="rId17"/>
    <p:sldId id="381" r:id="rId18"/>
    <p:sldId id="382" r:id="rId19"/>
    <p:sldId id="384" r:id="rId20"/>
    <p:sldId id="383" r:id="rId21"/>
    <p:sldId id="385" r:id="rId22"/>
    <p:sldId id="386" r:id="rId23"/>
    <p:sldId id="389" r:id="rId24"/>
    <p:sldId id="323" r:id="rId25"/>
    <p:sldId id="324" r:id="rId26"/>
    <p:sldId id="332" r:id="rId27"/>
    <p:sldId id="390" r:id="rId28"/>
    <p:sldId id="325" r:id="rId29"/>
  </p:sldIdLst>
  <p:sldSz cx="9906000" cy="6858000" type="A4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0"/>
    <p:penClr>
      <a:srgbClr val="FF0000"/>
    </p:penClr>
  </p:showPr>
  <p:clrMru>
    <a:srgbClr val="000000"/>
    <a:srgbClr val="FF3300"/>
    <a:srgbClr val="402000"/>
    <a:srgbClr val="663300"/>
    <a:srgbClr val="996600"/>
    <a:srgbClr val="5B4E2F"/>
    <a:srgbClr val="6F934B"/>
    <a:srgbClr val="66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29" autoAdjust="0"/>
    <p:restoredTop sz="88921" autoAdjust="0"/>
  </p:normalViewPr>
  <p:slideViewPr>
    <p:cSldViewPr>
      <p:cViewPr varScale="1">
        <p:scale>
          <a:sx n="46" d="100"/>
          <a:sy n="46" d="100"/>
        </p:scale>
        <p:origin x="-102" y="-2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068C7-C82B-4D1F-A9D9-2BC4C7052A5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6B0B455-7553-4648-BACF-D77F3B92B212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Интересно провести время-3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017478-097A-4C11-A209-9EB5AA00D68E}" type="parTrans" cxnId="{43267304-ECFE-459F-BDE9-83F10D016095}">
      <dgm:prSet/>
      <dgm:spPr/>
      <dgm:t>
        <a:bodyPr/>
        <a:lstStyle/>
        <a:p>
          <a:endParaRPr lang="ru-RU"/>
        </a:p>
      </dgm:t>
    </dgm:pt>
    <dgm:pt modelId="{FCC27942-E3D0-4B4E-8793-CB34DA489129}" type="sibTrans" cxnId="{43267304-ECFE-459F-BDE9-83F10D016095}">
      <dgm:prSet/>
      <dgm:spPr/>
      <dgm:t>
        <a:bodyPr/>
        <a:lstStyle/>
        <a:p>
          <a:endParaRPr lang="ru-RU"/>
        </a:p>
      </dgm:t>
    </dgm:pt>
    <dgm:pt modelId="{64D89FE0-E70D-4E8B-8603-0521E7DA911B}">
      <dgm:prSet phldrT="[Текст]"/>
      <dgm:spPr>
        <a:solidFill>
          <a:schemeClr val="accent3">
            <a:lumMod val="25000"/>
          </a:schemeClr>
        </a:solidFill>
      </dgm:spPr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Добиться</a:t>
          </a:r>
          <a:r>
            <a:rPr lang="ru-RU" dirty="0" smtClean="0"/>
            <a:t> </a:t>
          </a:r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результата-4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8F6993-B732-4BE0-9D74-E43469A8E7A2}" type="parTrans" cxnId="{645419B8-7637-47FB-9A4B-FA2E095BDA3F}">
      <dgm:prSet/>
      <dgm:spPr/>
      <dgm:t>
        <a:bodyPr/>
        <a:lstStyle/>
        <a:p>
          <a:endParaRPr lang="ru-RU"/>
        </a:p>
      </dgm:t>
    </dgm:pt>
    <dgm:pt modelId="{6170CFE0-F609-4320-9066-3D8658CD994F}" type="sibTrans" cxnId="{645419B8-7637-47FB-9A4B-FA2E095BDA3F}">
      <dgm:prSet/>
      <dgm:spPr/>
      <dgm:t>
        <a:bodyPr/>
        <a:lstStyle/>
        <a:p>
          <a:endParaRPr lang="ru-RU"/>
        </a:p>
      </dgm:t>
    </dgm:pt>
    <dgm:pt modelId="{61A561CD-9BBF-477B-B768-5C81EC9FC3CD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Узнать</a:t>
          </a:r>
          <a:r>
            <a:rPr lang="ru-RU" dirty="0" smtClean="0"/>
            <a:t> </a:t>
          </a:r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что-то</a:t>
          </a:r>
          <a:r>
            <a:rPr lang="ru-RU" dirty="0" smtClean="0"/>
            <a:t> </a:t>
          </a:r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новое -5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D60DA2-D031-45A1-AC30-06BD2727A4C1}" type="parTrans" cxnId="{9B9BAB67-DF1A-4D18-BDEC-6A4CDADFB36F}">
      <dgm:prSet/>
      <dgm:spPr/>
      <dgm:t>
        <a:bodyPr/>
        <a:lstStyle/>
        <a:p>
          <a:endParaRPr lang="ru-RU"/>
        </a:p>
      </dgm:t>
    </dgm:pt>
    <dgm:pt modelId="{DD0153D3-7590-41F7-97FD-8550507E3047}" type="sibTrans" cxnId="{9B9BAB67-DF1A-4D18-BDEC-6A4CDADFB36F}">
      <dgm:prSet/>
      <dgm:spPr/>
      <dgm:t>
        <a:bodyPr/>
        <a:lstStyle/>
        <a:p>
          <a:endParaRPr lang="ru-RU"/>
        </a:p>
      </dgm:t>
    </dgm:pt>
    <dgm:pt modelId="{866F1CEE-1F67-4CD5-AE44-15A89AF5AFCC}" type="pres">
      <dgm:prSet presAssocID="{BD4068C7-C82B-4D1F-A9D9-2BC4C7052A5B}" presName="compositeShape" presStyleCnt="0">
        <dgm:presLayoutVars>
          <dgm:chMax val="7"/>
          <dgm:dir/>
          <dgm:resizeHandles val="exact"/>
        </dgm:presLayoutVars>
      </dgm:prSet>
      <dgm:spPr/>
    </dgm:pt>
    <dgm:pt modelId="{F7AF107B-D3F6-4E7E-B783-1B4335CE12B7}" type="pres">
      <dgm:prSet presAssocID="{BD4068C7-C82B-4D1F-A9D9-2BC4C7052A5B}" presName="wedge1" presStyleLbl="node1" presStyleIdx="0" presStyleCnt="3"/>
      <dgm:spPr/>
      <dgm:t>
        <a:bodyPr/>
        <a:lstStyle/>
        <a:p>
          <a:endParaRPr lang="ru-RU"/>
        </a:p>
      </dgm:t>
    </dgm:pt>
    <dgm:pt modelId="{24CB99D9-066E-40C1-A788-D667E5F57430}" type="pres">
      <dgm:prSet presAssocID="{BD4068C7-C82B-4D1F-A9D9-2BC4C7052A5B}" presName="dummy1a" presStyleCnt="0"/>
      <dgm:spPr/>
    </dgm:pt>
    <dgm:pt modelId="{7D848CE5-9799-4B17-BF1A-EA00AE9D9A6E}" type="pres">
      <dgm:prSet presAssocID="{BD4068C7-C82B-4D1F-A9D9-2BC4C7052A5B}" presName="dummy1b" presStyleCnt="0"/>
      <dgm:spPr/>
    </dgm:pt>
    <dgm:pt modelId="{EED76957-8920-4467-8559-2E32934B6BBA}" type="pres">
      <dgm:prSet presAssocID="{BD4068C7-C82B-4D1F-A9D9-2BC4C7052A5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54C4D-876F-4F4A-AA22-789784082DE8}" type="pres">
      <dgm:prSet presAssocID="{BD4068C7-C82B-4D1F-A9D9-2BC4C7052A5B}" presName="wedge2" presStyleLbl="node1" presStyleIdx="1" presStyleCnt="3"/>
      <dgm:spPr/>
      <dgm:t>
        <a:bodyPr/>
        <a:lstStyle/>
        <a:p>
          <a:endParaRPr lang="ru-RU"/>
        </a:p>
      </dgm:t>
    </dgm:pt>
    <dgm:pt modelId="{903D53DE-81CD-4533-8581-A4F39FCAB152}" type="pres">
      <dgm:prSet presAssocID="{BD4068C7-C82B-4D1F-A9D9-2BC4C7052A5B}" presName="dummy2a" presStyleCnt="0"/>
      <dgm:spPr/>
    </dgm:pt>
    <dgm:pt modelId="{6505E34C-1F0F-4613-BE42-501B3F0312D9}" type="pres">
      <dgm:prSet presAssocID="{BD4068C7-C82B-4D1F-A9D9-2BC4C7052A5B}" presName="dummy2b" presStyleCnt="0"/>
      <dgm:spPr/>
    </dgm:pt>
    <dgm:pt modelId="{72DA1B0C-9B17-4340-888A-5D0612ED86C5}" type="pres">
      <dgm:prSet presAssocID="{BD4068C7-C82B-4D1F-A9D9-2BC4C7052A5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56B11-DBDF-44E4-893A-A7BF22E4BB2D}" type="pres">
      <dgm:prSet presAssocID="{BD4068C7-C82B-4D1F-A9D9-2BC4C7052A5B}" presName="wedge3" presStyleLbl="node1" presStyleIdx="2" presStyleCnt="3"/>
      <dgm:spPr/>
      <dgm:t>
        <a:bodyPr/>
        <a:lstStyle/>
        <a:p>
          <a:endParaRPr lang="ru-RU"/>
        </a:p>
      </dgm:t>
    </dgm:pt>
    <dgm:pt modelId="{897D4EDA-7428-46E9-A856-C4195167FFD2}" type="pres">
      <dgm:prSet presAssocID="{BD4068C7-C82B-4D1F-A9D9-2BC4C7052A5B}" presName="dummy3a" presStyleCnt="0"/>
      <dgm:spPr/>
    </dgm:pt>
    <dgm:pt modelId="{A1284E75-509F-4B3E-83C6-C585831E0862}" type="pres">
      <dgm:prSet presAssocID="{BD4068C7-C82B-4D1F-A9D9-2BC4C7052A5B}" presName="dummy3b" presStyleCnt="0"/>
      <dgm:spPr/>
    </dgm:pt>
    <dgm:pt modelId="{8F175758-84D6-403B-9B05-8A65F97688EB}" type="pres">
      <dgm:prSet presAssocID="{BD4068C7-C82B-4D1F-A9D9-2BC4C7052A5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8B475-A3F7-438F-8825-230713730A1D}" type="pres">
      <dgm:prSet presAssocID="{FCC27942-E3D0-4B4E-8793-CB34DA489129}" presName="arrowWedge1" presStyleLbl="fgSibTrans2D1" presStyleIdx="0" presStyleCnt="3"/>
      <dgm:spPr/>
    </dgm:pt>
    <dgm:pt modelId="{01C01834-EFA3-4EA9-8193-9B1A55789CF2}" type="pres">
      <dgm:prSet presAssocID="{6170CFE0-F609-4320-9066-3D8658CD994F}" presName="arrowWedge2" presStyleLbl="fgSibTrans2D1" presStyleIdx="1" presStyleCnt="3"/>
      <dgm:spPr/>
    </dgm:pt>
    <dgm:pt modelId="{C0FA201D-3D9C-4E01-BE11-7D8DCBB65D6E}" type="pres">
      <dgm:prSet presAssocID="{DD0153D3-7590-41F7-97FD-8550507E3047}" presName="arrowWedge3" presStyleLbl="fgSibTrans2D1" presStyleIdx="2" presStyleCnt="3"/>
      <dgm:spPr/>
    </dgm:pt>
  </dgm:ptLst>
  <dgm:cxnLst>
    <dgm:cxn modelId="{4304D757-3F5E-4F6B-B8F2-31AD8B709E16}" type="presOf" srcId="{64D89FE0-E70D-4E8B-8603-0521E7DA911B}" destId="{BBD54C4D-876F-4F4A-AA22-789784082DE8}" srcOrd="0" destOrd="0" presId="urn:microsoft.com/office/officeart/2005/8/layout/cycle8"/>
    <dgm:cxn modelId="{0163F9F6-F3C4-4934-9736-E2A1C9BAB0ED}" type="presOf" srcId="{46B0B455-7553-4648-BACF-D77F3B92B212}" destId="{EED76957-8920-4467-8559-2E32934B6BBA}" srcOrd="1" destOrd="0" presId="urn:microsoft.com/office/officeart/2005/8/layout/cycle8"/>
    <dgm:cxn modelId="{48030ABF-2114-46A8-AB9E-F56B4E63D5D1}" type="presOf" srcId="{64D89FE0-E70D-4E8B-8603-0521E7DA911B}" destId="{72DA1B0C-9B17-4340-888A-5D0612ED86C5}" srcOrd="1" destOrd="0" presId="urn:microsoft.com/office/officeart/2005/8/layout/cycle8"/>
    <dgm:cxn modelId="{C76ED264-53E9-4AA1-85E5-D09685F896B7}" type="presOf" srcId="{BD4068C7-C82B-4D1F-A9D9-2BC4C7052A5B}" destId="{866F1CEE-1F67-4CD5-AE44-15A89AF5AFCC}" srcOrd="0" destOrd="0" presId="urn:microsoft.com/office/officeart/2005/8/layout/cycle8"/>
    <dgm:cxn modelId="{9B9BAB67-DF1A-4D18-BDEC-6A4CDADFB36F}" srcId="{BD4068C7-C82B-4D1F-A9D9-2BC4C7052A5B}" destId="{61A561CD-9BBF-477B-B768-5C81EC9FC3CD}" srcOrd="2" destOrd="0" parTransId="{A0D60DA2-D031-45A1-AC30-06BD2727A4C1}" sibTransId="{DD0153D3-7590-41F7-97FD-8550507E3047}"/>
    <dgm:cxn modelId="{645419B8-7637-47FB-9A4B-FA2E095BDA3F}" srcId="{BD4068C7-C82B-4D1F-A9D9-2BC4C7052A5B}" destId="{64D89FE0-E70D-4E8B-8603-0521E7DA911B}" srcOrd="1" destOrd="0" parTransId="{1D8F6993-B732-4BE0-9D74-E43469A8E7A2}" sibTransId="{6170CFE0-F609-4320-9066-3D8658CD994F}"/>
    <dgm:cxn modelId="{8F905EA3-B022-4053-AD7B-3F5267604404}" type="presOf" srcId="{46B0B455-7553-4648-BACF-D77F3B92B212}" destId="{F7AF107B-D3F6-4E7E-B783-1B4335CE12B7}" srcOrd="0" destOrd="0" presId="urn:microsoft.com/office/officeart/2005/8/layout/cycle8"/>
    <dgm:cxn modelId="{43267304-ECFE-459F-BDE9-83F10D016095}" srcId="{BD4068C7-C82B-4D1F-A9D9-2BC4C7052A5B}" destId="{46B0B455-7553-4648-BACF-D77F3B92B212}" srcOrd="0" destOrd="0" parTransId="{49017478-097A-4C11-A209-9EB5AA00D68E}" sibTransId="{FCC27942-E3D0-4B4E-8793-CB34DA489129}"/>
    <dgm:cxn modelId="{53654612-6D24-4339-9198-8659B84D7FB8}" type="presOf" srcId="{61A561CD-9BBF-477B-B768-5C81EC9FC3CD}" destId="{8F175758-84D6-403B-9B05-8A65F97688EB}" srcOrd="1" destOrd="0" presId="urn:microsoft.com/office/officeart/2005/8/layout/cycle8"/>
    <dgm:cxn modelId="{D33BCEA8-864D-492B-A7E3-43155E289C55}" type="presOf" srcId="{61A561CD-9BBF-477B-B768-5C81EC9FC3CD}" destId="{E5D56B11-DBDF-44E4-893A-A7BF22E4BB2D}" srcOrd="0" destOrd="0" presId="urn:microsoft.com/office/officeart/2005/8/layout/cycle8"/>
    <dgm:cxn modelId="{BA1E9D82-EA23-4D5D-AF48-E18A4CC4A0A7}" type="presParOf" srcId="{866F1CEE-1F67-4CD5-AE44-15A89AF5AFCC}" destId="{F7AF107B-D3F6-4E7E-B783-1B4335CE12B7}" srcOrd="0" destOrd="0" presId="urn:microsoft.com/office/officeart/2005/8/layout/cycle8"/>
    <dgm:cxn modelId="{6EEE4363-CD1F-4CCE-8A41-D934332F18D1}" type="presParOf" srcId="{866F1CEE-1F67-4CD5-AE44-15A89AF5AFCC}" destId="{24CB99D9-066E-40C1-A788-D667E5F57430}" srcOrd="1" destOrd="0" presId="urn:microsoft.com/office/officeart/2005/8/layout/cycle8"/>
    <dgm:cxn modelId="{141F6979-0CCA-44A1-B5CC-9E06DEDDDE7E}" type="presParOf" srcId="{866F1CEE-1F67-4CD5-AE44-15A89AF5AFCC}" destId="{7D848CE5-9799-4B17-BF1A-EA00AE9D9A6E}" srcOrd="2" destOrd="0" presId="urn:microsoft.com/office/officeart/2005/8/layout/cycle8"/>
    <dgm:cxn modelId="{9D5E8AAF-31E8-4B6C-B616-37C87C2E7FA4}" type="presParOf" srcId="{866F1CEE-1F67-4CD5-AE44-15A89AF5AFCC}" destId="{EED76957-8920-4467-8559-2E32934B6BBA}" srcOrd="3" destOrd="0" presId="urn:microsoft.com/office/officeart/2005/8/layout/cycle8"/>
    <dgm:cxn modelId="{276BED1C-4C12-4CD8-BF94-184B3CEBDA43}" type="presParOf" srcId="{866F1CEE-1F67-4CD5-AE44-15A89AF5AFCC}" destId="{BBD54C4D-876F-4F4A-AA22-789784082DE8}" srcOrd="4" destOrd="0" presId="urn:microsoft.com/office/officeart/2005/8/layout/cycle8"/>
    <dgm:cxn modelId="{766FB4A8-FED0-419C-AEFA-65F7A82227FE}" type="presParOf" srcId="{866F1CEE-1F67-4CD5-AE44-15A89AF5AFCC}" destId="{903D53DE-81CD-4533-8581-A4F39FCAB152}" srcOrd="5" destOrd="0" presId="urn:microsoft.com/office/officeart/2005/8/layout/cycle8"/>
    <dgm:cxn modelId="{DFE91036-1103-4F65-A02A-74F82DAFDBA0}" type="presParOf" srcId="{866F1CEE-1F67-4CD5-AE44-15A89AF5AFCC}" destId="{6505E34C-1F0F-4613-BE42-501B3F0312D9}" srcOrd="6" destOrd="0" presId="urn:microsoft.com/office/officeart/2005/8/layout/cycle8"/>
    <dgm:cxn modelId="{EF762178-698C-4581-967F-96690B559B61}" type="presParOf" srcId="{866F1CEE-1F67-4CD5-AE44-15A89AF5AFCC}" destId="{72DA1B0C-9B17-4340-888A-5D0612ED86C5}" srcOrd="7" destOrd="0" presId="urn:microsoft.com/office/officeart/2005/8/layout/cycle8"/>
    <dgm:cxn modelId="{D72AF231-FEF8-49C7-97A2-B77F8D41C601}" type="presParOf" srcId="{866F1CEE-1F67-4CD5-AE44-15A89AF5AFCC}" destId="{E5D56B11-DBDF-44E4-893A-A7BF22E4BB2D}" srcOrd="8" destOrd="0" presId="urn:microsoft.com/office/officeart/2005/8/layout/cycle8"/>
    <dgm:cxn modelId="{B1F4C548-E2E4-41F1-8F58-03CE0A98FE44}" type="presParOf" srcId="{866F1CEE-1F67-4CD5-AE44-15A89AF5AFCC}" destId="{897D4EDA-7428-46E9-A856-C4195167FFD2}" srcOrd="9" destOrd="0" presId="urn:microsoft.com/office/officeart/2005/8/layout/cycle8"/>
    <dgm:cxn modelId="{E1C82F4E-645A-46DB-8A72-C2ED84ECDC92}" type="presParOf" srcId="{866F1CEE-1F67-4CD5-AE44-15A89AF5AFCC}" destId="{A1284E75-509F-4B3E-83C6-C585831E0862}" srcOrd="10" destOrd="0" presId="urn:microsoft.com/office/officeart/2005/8/layout/cycle8"/>
    <dgm:cxn modelId="{178AA0C5-3CDF-41F4-A14C-8D90EDD823BA}" type="presParOf" srcId="{866F1CEE-1F67-4CD5-AE44-15A89AF5AFCC}" destId="{8F175758-84D6-403B-9B05-8A65F97688EB}" srcOrd="11" destOrd="0" presId="urn:microsoft.com/office/officeart/2005/8/layout/cycle8"/>
    <dgm:cxn modelId="{6468BDE1-4BE5-4D94-960D-6D49C0EDAF23}" type="presParOf" srcId="{866F1CEE-1F67-4CD5-AE44-15A89AF5AFCC}" destId="{C0E8B475-A3F7-438F-8825-230713730A1D}" srcOrd="12" destOrd="0" presId="urn:microsoft.com/office/officeart/2005/8/layout/cycle8"/>
    <dgm:cxn modelId="{4D54DDC2-209E-4316-A006-4948EAF09604}" type="presParOf" srcId="{866F1CEE-1F67-4CD5-AE44-15A89AF5AFCC}" destId="{01C01834-EFA3-4EA9-8193-9B1A55789CF2}" srcOrd="13" destOrd="0" presId="urn:microsoft.com/office/officeart/2005/8/layout/cycle8"/>
    <dgm:cxn modelId="{816709EE-8429-4D33-9030-4C17E90FA950}" type="presParOf" srcId="{866F1CEE-1F67-4CD5-AE44-15A89AF5AFCC}" destId="{C0FA201D-3D9C-4E01-BE11-7D8DCBB65D6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AF107B-D3F6-4E7E-B783-1B4335CE12B7}">
      <dsp:nvSpPr>
        <dsp:cNvPr id="0" name=""/>
        <dsp:cNvSpPr/>
      </dsp:nvSpPr>
      <dsp:spPr>
        <a:xfrm>
          <a:off x="1529045" y="286173"/>
          <a:ext cx="3698240" cy="369824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Интересно провести время-3</a:t>
          </a:r>
          <a:endParaRPr lang="ru-RU" sz="21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78106" y="1069848"/>
        <a:ext cx="1320800" cy="1100666"/>
      </dsp:txXfrm>
    </dsp:sp>
    <dsp:sp modelId="{BBD54C4D-876F-4F4A-AA22-789784082DE8}">
      <dsp:nvSpPr>
        <dsp:cNvPr id="0" name=""/>
        <dsp:cNvSpPr/>
      </dsp:nvSpPr>
      <dsp:spPr>
        <a:xfrm>
          <a:off x="1452879" y="418253"/>
          <a:ext cx="3698240" cy="369824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Добиться</a:t>
          </a:r>
          <a:r>
            <a:rPr lang="ru-RU" sz="2100" kern="1200" dirty="0" smtClean="0"/>
            <a:t> </a:t>
          </a:r>
          <a:r>
            <a:rPr lang="ru-RU" sz="21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результата-4</a:t>
          </a:r>
          <a:endParaRPr lang="ru-RU" sz="21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33413" y="2817706"/>
        <a:ext cx="1981200" cy="968586"/>
      </dsp:txXfrm>
    </dsp:sp>
    <dsp:sp modelId="{E5D56B11-DBDF-44E4-893A-A7BF22E4BB2D}">
      <dsp:nvSpPr>
        <dsp:cNvPr id="0" name=""/>
        <dsp:cNvSpPr/>
      </dsp:nvSpPr>
      <dsp:spPr>
        <a:xfrm>
          <a:off x="1376713" y="286173"/>
          <a:ext cx="3698240" cy="3698240"/>
        </a:xfrm>
        <a:prstGeom prst="pie">
          <a:avLst>
            <a:gd name="adj1" fmla="val 9000000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Узнать</a:t>
          </a:r>
          <a:r>
            <a:rPr lang="ru-RU" sz="2100" kern="1200" dirty="0" smtClean="0"/>
            <a:t> </a:t>
          </a:r>
          <a:r>
            <a:rPr lang="ru-RU" sz="21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что-то</a:t>
          </a:r>
          <a:r>
            <a:rPr lang="ru-RU" sz="2100" kern="1200" dirty="0" smtClean="0"/>
            <a:t> </a:t>
          </a:r>
          <a:r>
            <a:rPr lang="ru-RU" sz="21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новое -5</a:t>
          </a:r>
          <a:endParaRPr lang="ru-RU" sz="21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5093" y="1069848"/>
        <a:ext cx="1320800" cy="1100666"/>
      </dsp:txXfrm>
    </dsp:sp>
    <dsp:sp modelId="{C0E8B475-A3F7-438F-8825-230713730A1D}">
      <dsp:nvSpPr>
        <dsp:cNvPr id="0" name=""/>
        <dsp:cNvSpPr/>
      </dsp:nvSpPr>
      <dsp:spPr>
        <a:xfrm>
          <a:off x="1300412" y="57234"/>
          <a:ext cx="4156117" cy="415611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01834-EFA3-4EA9-8193-9B1A55789CF2}">
      <dsp:nvSpPr>
        <dsp:cNvPr id="0" name=""/>
        <dsp:cNvSpPr/>
      </dsp:nvSpPr>
      <dsp:spPr>
        <a:xfrm>
          <a:off x="1223941" y="189080"/>
          <a:ext cx="4156117" cy="415611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A201D-3D9C-4E01-BE11-7D8DCBB65D6E}">
      <dsp:nvSpPr>
        <dsp:cNvPr id="0" name=""/>
        <dsp:cNvSpPr/>
      </dsp:nvSpPr>
      <dsp:spPr>
        <a:xfrm>
          <a:off x="1147469" y="57234"/>
          <a:ext cx="4156117" cy="415611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69AF952-0427-4D0B-9BA9-4109CC89817C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9A55E4A-C7EB-4A1F-AC83-3EEDF913F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BDBCAC-AB51-4F18-B5AD-7BBE609C62C2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24D270-0D13-493D-8468-9A3934B79730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612313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42988" y="1925638"/>
            <a:ext cx="84201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85938" y="3738563"/>
            <a:ext cx="69342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9D612ED8-4D08-4F44-996A-16E4C7DF7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4572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8288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100763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rgbClr val="A08366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4588" y="6100763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rgbClr val="A08366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9338" y="6100763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rgbClr val="A08366"/>
                </a:solidFill>
                <a:cs typeface="+mn-cs"/>
              </a:defRPr>
            </a:lvl1pPr>
          </a:lstStyle>
          <a:p>
            <a:pPr>
              <a:defRPr/>
            </a:pPr>
            <a:fld id="{C313A6EE-6424-46CD-8BA7-E2AC0B1D5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ransition spd="slow">
    <p:pull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/>
        <a:buChar char="4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95313" y="1428750"/>
            <a:ext cx="8705850" cy="50720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>Высшее педагогическое образование </a:t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>Дагестанский государственный педагогический университет по специальности </a:t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>   «Русский язык и литература»</a:t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>   </a:t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> Педагогический стаж -4 года</a:t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>Квалификационная категория –</a:t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>первая</a:t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endParaRPr lang="ru-RU" sz="24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099" name="Прямоугольник 6"/>
          <p:cNvSpPr>
            <a:spLocks noChangeArrowheads="1"/>
          </p:cNvSpPr>
          <p:nvPr/>
        </p:nvSpPr>
        <p:spPr bwMode="auto">
          <a:xfrm>
            <a:off x="777875" y="571500"/>
            <a:ext cx="8693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rgbClr val="FF0000"/>
                </a:solidFill>
                <a:latin typeface="Arial" pitchFamily="34" charset="0"/>
              </a:rPr>
              <a:t>Знакомьтесь! Я - учитель русского языка и литературы</a:t>
            </a:r>
            <a:endParaRPr lang="ru-RU"/>
          </a:p>
        </p:txBody>
      </p:sp>
      <p:pic>
        <p:nvPicPr>
          <p:cNvPr id="4100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9063" y="4643438"/>
            <a:ext cx="1533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C:\Users\user\Desktop\Новая папка (6)\SAM_1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25" y="2857500"/>
            <a:ext cx="300513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952500" y="500063"/>
            <a:ext cx="842010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latin typeface="Arial" pitchFamily="34" charset="0"/>
              </a:rPr>
              <a:t>В своей работе использую современные педагогические технологии</a:t>
            </a:r>
            <a:endParaRPr lang="ru-RU" sz="240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023938" y="16430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kumimoji="1" lang="ru-RU" b="1" i="1" kern="0" dirty="0">
                <a:solidFill>
                  <a:srgbClr val="663300"/>
                </a:solidFill>
                <a:latin typeface="Arial" pitchFamily="34" charset="0"/>
                <a:cs typeface="+mn-cs"/>
              </a:rPr>
              <a:t>- Информационно – коммуникационные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kumimoji="1" lang="ru-RU" b="1" i="1" kern="0" dirty="0">
                <a:solidFill>
                  <a:srgbClr val="663300"/>
                </a:solidFill>
                <a:latin typeface="Arial" pitchFamily="34" charset="0"/>
                <a:cs typeface="+mn-cs"/>
              </a:rPr>
              <a:t>- Элементы технологии развивающего обучения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kumimoji="1" lang="ru-RU" b="1" i="1" kern="0" dirty="0">
                <a:solidFill>
                  <a:srgbClr val="663300"/>
                </a:solidFill>
                <a:latin typeface="Arial" pitchFamily="34" charset="0"/>
                <a:cs typeface="+mn-cs"/>
              </a:rPr>
              <a:t>- Игровые технологии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kumimoji="1" lang="ru-RU" b="1" i="1" kern="0" dirty="0">
                <a:solidFill>
                  <a:srgbClr val="663300"/>
                </a:solidFill>
                <a:latin typeface="Arial" pitchFamily="34" charset="0"/>
                <a:cs typeface="+mn-cs"/>
              </a:rPr>
              <a:t>- Технологию проблемного обучения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kumimoji="1" lang="ru-RU" b="1" i="1" kern="0" dirty="0">
                <a:solidFill>
                  <a:srgbClr val="663300"/>
                </a:solidFill>
                <a:latin typeface="Arial" pitchFamily="34" charset="0"/>
                <a:cs typeface="+mn-cs"/>
              </a:rPr>
              <a:t>- Технологии уровневой дифференциации и индивидуального обучения</a:t>
            </a:r>
            <a:r>
              <a:rPr kumimoji="1" lang="ru-RU" kern="0" dirty="0">
                <a:solidFill>
                  <a:srgbClr val="663300"/>
                </a:solidFill>
                <a:latin typeface="Arial" pitchFamily="34" charset="0"/>
                <a:cs typeface="+mn-cs"/>
              </a:rPr>
              <a:t> </a:t>
            </a:r>
            <a:endParaRPr kumimoji="1" lang="ru-RU" b="1" i="1" kern="0" dirty="0">
              <a:solidFill>
                <a:srgbClr val="663300"/>
              </a:solidFill>
              <a:latin typeface="Arial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kumimoji="1" lang="ru-RU" b="1" i="1" kern="0" dirty="0">
                <a:solidFill>
                  <a:srgbClr val="663300"/>
                </a:solidFill>
                <a:latin typeface="Arial" pitchFamily="34" charset="0"/>
                <a:cs typeface="+mn-cs"/>
              </a:rPr>
              <a:t>- Метод проектов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kumimoji="1" lang="ru-RU" b="1" i="1" kern="0" dirty="0">
                <a:solidFill>
                  <a:srgbClr val="663300"/>
                </a:solidFill>
                <a:latin typeface="Arial" pitchFamily="34" charset="0"/>
                <a:cs typeface="+mn-cs"/>
              </a:rPr>
              <a:t>- Элементы </a:t>
            </a:r>
            <a:r>
              <a:rPr kumimoji="1" lang="ru-RU" b="1" i="1" kern="0" dirty="0" err="1">
                <a:solidFill>
                  <a:srgbClr val="663300"/>
                </a:solidFill>
                <a:latin typeface="Arial" pitchFamily="34" charset="0"/>
                <a:cs typeface="+mn-cs"/>
              </a:rPr>
              <a:t>здоровьесберегающих</a:t>
            </a:r>
            <a:r>
              <a:rPr kumimoji="1" lang="ru-RU" b="1" i="1" kern="0" dirty="0">
                <a:solidFill>
                  <a:srgbClr val="663300"/>
                </a:solidFill>
                <a:latin typeface="Arial" pitchFamily="34" charset="0"/>
                <a:cs typeface="+mn-cs"/>
              </a:rPr>
              <a:t> технологий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Tx/>
              <a:buChar char="-"/>
              <a:defRPr/>
            </a:pPr>
            <a:endParaRPr kumimoji="1" lang="ru-RU" kern="0" dirty="0">
              <a:solidFill>
                <a:srgbClr val="6633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13316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0" descr="SAM_10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75" y="2143125"/>
            <a:ext cx="21272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C:\Users\user\Desktop\Новая папка (6)\02122013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00" y="5599113"/>
            <a:ext cx="1677988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C:\Users\user\Desktop\Новая папка (6)\SAM_09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4125" y="5500688"/>
            <a:ext cx="150018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 bwMode="auto">
          <a:xfrm>
            <a:off x="881063" y="214313"/>
            <a:ext cx="7143750" cy="5286375"/>
          </a:xfrm>
          <a:prstGeom prst="triangl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ru-RU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38250" y="5357813"/>
          <a:ext cx="8286808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6808"/>
              </a:tblGrid>
              <a:tr h="1167764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BrowalliaUPC" pitchFamily="34" charset="-34"/>
                        </a:rPr>
                        <a:t>Формы  и методы воспитательного</a:t>
                      </a:r>
                      <a:r>
                        <a:rPr lang="ru-RU" sz="40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BrowalliaUPC" pitchFamily="34" charset="-34"/>
                        </a:rPr>
                        <a:t> воздействия 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BrowalliaUPC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Скругленный прямоугольник 17"/>
          <p:cNvSpPr/>
          <p:nvPr/>
        </p:nvSpPr>
        <p:spPr bwMode="auto">
          <a:xfrm>
            <a:off x="4024313" y="428625"/>
            <a:ext cx="5429250" cy="500063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Психологические тренинги </a:t>
            </a:r>
          </a:p>
          <a:p>
            <a:pPr eaLnBrk="0" hangingPunct="0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4024313" y="928688"/>
            <a:ext cx="5429250" cy="500062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</a:rPr>
              <a:t>Тренинги личностного  роста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024313" y="1428750"/>
            <a:ext cx="5429250" cy="500063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Создание ситуации успеха </a:t>
            </a:r>
          </a:p>
          <a:p>
            <a:pPr eaLnBrk="0" hangingPunct="0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024313" y="1928813"/>
            <a:ext cx="5429250" cy="571500"/>
          </a:xfrm>
          <a:prstGeom prst="roundRect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Составление воспитательных проектов </a:t>
            </a:r>
          </a:p>
          <a:p>
            <a:pPr eaLnBrk="0" hangingPunct="0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024313" y="2500313"/>
            <a:ext cx="5429250" cy="571500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Соблюдение традиционных праздников </a:t>
            </a:r>
          </a:p>
          <a:p>
            <a:pPr eaLnBrk="0" hangingPunct="0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4024313" y="4714875"/>
            <a:ext cx="5429250" cy="428625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Практикум </a:t>
            </a:r>
          </a:p>
          <a:p>
            <a:pPr eaLnBrk="0" hangingPunct="0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4024313" y="4214813"/>
            <a:ext cx="5429250" cy="500062"/>
          </a:xfrm>
          <a:prstGeom prst="roundRect">
            <a:avLst/>
          </a:prstGeom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Нравственные ситуации</a:t>
            </a:r>
          </a:p>
          <a:p>
            <a:pPr eaLnBrk="0" hangingPunct="0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4024313" y="3071813"/>
            <a:ext cx="5429250" cy="571500"/>
          </a:xfrm>
          <a:prstGeom prst="roundRect">
            <a:avLst/>
          </a:prstGeom>
          <a:ln>
            <a:solidFill>
              <a:srgbClr val="6633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Деловые и ролевые игры </a:t>
            </a:r>
          </a:p>
          <a:p>
            <a:pPr eaLnBrk="0" hangingPunct="0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4024313" y="3643313"/>
            <a:ext cx="5429250" cy="571500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Коммуникативные  игры</a:t>
            </a:r>
          </a:p>
          <a:p>
            <a:pPr eaLnBrk="0" hangingPunct="0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вал 3"/>
          <p:cNvSpPr>
            <a:spLocks noChangeArrowheads="1"/>
          </p:cNvSpPr>
          <p:nvPr/>
        </p:nvSpPr>
        <p:spPr bwMode="auto">
          <a:xfrm>
            <a:off x="3238500" y="1714500"/>
            <a:ext cx="3571875" cy="35004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6720" y="357166"/>
            <a:ext cx="8957887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Мотивация детей на занятиях</a:t>
            </a:r>
          </a:p>
        </p:txBody>
      </p:sp>
      <p:pic>
        <p:nvPicPr>
          <p:cNvPr id="15364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1651000" y="122766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81063" y="214313"/>
            <a:ext cx="8358187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000"/>
          </a:p>
          <a:p>
            <a:pPr algn="ctr" eaLnBrk="0" hangingPunct="0"/>
            <a:r>
              <a:rPr lang="ru-RU">
                <a:latin typeface="Arial" pitchFamily="34" charset="0"/>
              </a:rPr>
              <a:t>    </a:t>
            </a:r>
            <a:r>
              <a:rPr lang="ru-RU" b="1">
                <a:solidFill>
                  <a:srgbClr val="FF3300"/>
                </a:solidFill>
                <a:latin typeface="Arial" pitchFamily="34" charset="0"/>
              </a:rPr>
              <a:t>Я  - классный руководитель.</a:t>
            </a:r>
          </a:p>
          <a:p>
            <a:pPr algn="ctr" eaLnBrk="0" hangingPunct="0"/>
            <a:endParaRPr lang="ru-RU" sz="2000" b="1">
              <a:solidFill>
                <a:srgbClr val="FF3300"/>
              </a:solidFill>
              <a:latin typeface="Arial" pitchFamily="34" charset="0"/>
            </a:endParaRPr>
          </a:p>
          <a:p>
            <a:pPr algn="just" eaLnBrk="0" hangingPunct="0"/>
            <a:r>
              <a:rPr lang="ru-RU" sz="2000" b="1">
                <a:solidFill>
                  <a:srgbClr val="663300"/>
                </a:solidFill>
                <a:latin typeface="Arial" pitchFamily="34" charset="0"/>
              </a:rPr>
              <a:t>      </a:t>
            </a:r>
            <a:r>
              <a:rPr lang="ru-RU" sz="2000" b="1" i="1">
                <a:solidFill>
                  <a:srgbClr val="663300"/>
                </a:solidFill>
                <a:latin typeface="Arial" pitchFamily="34" charset="0"/>
              </a:rPr>
              <a:t>Моя цель как классного руководителя - создать благоприятную атмосферу для успешного обучения и воспитания, чтобы ребята чувствовали себя комфортно, уверенно, чтобы они находили в классе поддержку и взаимопонимание, чтобы класс стал для них второй семьёй.   </a:t>
            </a:r>
          </a:p>
          <a:p>
            <a:pPr algn="just" eaLnBrk="0" hangingPunct="0"/>
            <a:r>
              <a:rPr lang="ru-RU" sz="2000" b="1" i="1">
                <a:solidFill>
                  <a:srgbClr val="663300"/>
                </a:solidFill>
                <a:latin typeface="Arial" pitchFamily="34" charset="0"/>
              </a:rPr>
              <a:t>     Мы не просто класс, а часть школьного коллектива,  поэтому успеваем принимать участие и в общешкольных и в районных мероприятиях.</a:t>
            </a:r>
          </a:p>
          <a:p>
            <a:pPr algn="just" eaLnBrk="0" hangingPunct="0"/>
            <a:r>
              <a:rPr lang="ru-RU" sz="2000" b="1" i="1">
                <a:solidFill>
                  <a:srgbClr val="663300"/>
                </a:solidFill>
                <a:latin typeface="Arial" pitchFamily="34" charset="0"/>
              </a:rPr>
              <a:t>     Большое место отводится общественно-полезным делам, а также деятельности, направленной на организацию жизни, учёбы, поведения школьников, улучшение окружающей среды.</a:t>
            </a:r>
          </a:p>
          <a:p>
            <a:pPr algn="just" eaLnBrk="0" hangingPunct="0"/>
            <a:r>
              <a:rPr lang="ru-RU" sz="2000" b="1" i="1">
                <a:solidFill>
                  <a:srgbClr val="663300"/>
                </a:solidFill>
                <a:latin typeface="Arial" pitchFamily="34" charset="0"/>
              </a:rPr>
              <a:t>     Предъявляя высокие требования к процессу и результатам работы, я в то же время стараюсь быть внимательной к каждому ученику и стремлюсь способствовать его личностному становлению, а иногда и исправлению негативного влияния среды на него.  </a:t>
            </a:r>
          </a:p>
        </p:txBody>
      </p:sp>
      <p:pic>
        <p:nvPicPr>
          <p:cNvPr id="16387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500063"/>
            <a:ext cx="8420100" cy="4708525"/>
          </a:xfrm>
        </p:spPr>
        <p:txBody>
          <a:bodyPr>
            <a:spAutoFit/>
          </a:bodyPr>
          <a:lstStyle/>
          <a:p>
            <a:r>
              <a:rPr lang="ru-RU" sz="2400" b="1" smtClean="0">
                <a:solidFill>
                  <a:srgbClr val="663300"/>
                </a:solidFill>
                <a:latin typeface="Arial" pitchFamily="34" charset="0"/>
              </a:rPr>
              <a:t> </a:t>
            </a:r>
            <a:br>
              <a:rPr lang="ru-RU" sz="2400" b="1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Arial" pitchFamily="34" charset="0"/>
              </a:rPr>
              <a:t>В воспитательной работе считаю главным:</a:t>
            </a:r>
            <a:br>
              <a:rPr lang="ru-RU" sz="2400" b="1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400" b="1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800" b="1" smtClean="0">
                <a:solidFill>
                  <a:srgbClr val="663300"/>
                </a:solidFill>
                <a:latin typeface="Arial" pitchFamily="34" charset="0"/>
              </a:rPr>
              <a:t>понимание ребёнка </a:t>
            </a:r>
            <a:r>
              <a:rPr lang="ru-RU" sz="2400" b="1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smtClean="0">
                <a:solidFill>
                  <a:srgbClr val="663300"/>
                </a:solidFill>
                <a:latin typeface="Arial" pitchFamily="34" charset="0"/>
              </a:rPr>
              <a:t>(проникновение в его внутренний мир)</a:t>
            </a:r>
            <a:br>
              <a:rPr lang="ru-RU" sz="2400" b="1" i="1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800" b="1" smtClean="0">
                <a:solidFill>
                  <a:srgbClr val="663300"/>
                </a:solidFill>
                <a:latin typeface="Arial" pitchFamily="34" charset="0"/>
              </a:rPr>
              <a:t>признание ребёнка</a:t>
            </a:r>
            <a:r>
              <a:rPr lang="ru-RU" sz="2400" b="1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smtClean="0">
                <a:solidFill>
                  <a:srgbClr val="663300"/>
                </a:solidFill>
                <a:latin typeface="Arial" pitchFamily="34" charset="0"/>
              </a:rPr>
              <a:t> </a:t>
            </a:r>
            <a:r>
              <a:rPr lang="ru-RU" sz="2400" b="1" i="1" smtClean="0">
                <a:solidFill>
                  <a:srgbClr val="663300"/>
                </a:solidFill>
                <a:latin typeface="Arial" pitchFamily="34" charset="0"/>
              </a:rPr>
              <a:t>(право быть самим собой)</a:t>
            </a:r>
            <a:br>
              <a:rPr lang="ru-RU" sz="2400" b="1" i="1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800" b="1" smtClean="0">
                <a:solidFill>
                  <a:srgbClr val="663300"/>
                </a:solidFill>
                <a:latin typeface="Arial" pitchFamily="34" charset="0"/>
              </a:rPr>
              <a:t>принятие ребёнка </a:t>
            </a:r>
            <a:r>
              <a:rPr lang="ru-RU" sz="2400" b="1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smtClean="0">
                <a:solidFill>
                  <a:srgbClr val="663300"/>
                </a:solidFill>
                <a:latin typeface="Arial" pitchFamily="34" charset="0"/>
              </a:rPr>
              <a:t>(положительное к нему отношение)</a:t>
            </a:r>
            <a:br>
              <a:rPr lang="ru-RU" sz="2400" b="1" i="1" smtClean="0">
                <a:solidFill>
                  <a:srgbClr val="663300"/>
                </a:solidFill>
                <a:latin typeface="Arial" pitchFamily="34" charset="0"/>
              </a:rPr>
            </a:br>
            <a:endParaRPr lang="ru-RU" sz="2400" b="1" smtClean="0">
              <a:solidFill>
                <a:srgbClr val="663300"/>
              </a:solidFill>
              <a:latin typeface="Arial" pitchFamily="34" charset="0"/>
            </a:endParaRPr>
          </a:p>
        </p:txBody>
      </p:sp>
      <p:pic>
        <p:nvPicPr>
          <p:cNvPr id="17411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C:\Users\user\Desktop\Новая папка (6)\SAM_0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00313"/>
            <a:ext cx="2643188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C:\Users\user\Desktop\Новая папка (6)\SAM_1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00" y="4714875"/>
            <a:ext cx="24812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C:\Users\user\Desktop\Новая папка (6)\фото0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50031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C:\Users\user\Desktop\Новая папка (6)\SAM_1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6938" y="4786313"/>
            <a:ext cx="27146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81034" y="214290"/>
            <a:ext cx="822899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98525" indent="-898525"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Модель личности                          ученика первой ступени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52625" y="1714500"/>
          <a:ext cx="6604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Ребенок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физически и духовно здоровый , добрый, уважительно относится к старшим и младшим, любит природу, село, Родину, Отечество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62" name="Овал 4"/>
          <p:cNvSpPr>
            <a:spLocks noChangeArrowheads="1"/>
          </p:cNvSpPr>
          <p:nvPr/>
        </p:nvSpPr>
        <p:spPr bwMode="auto">
          <a:xfrm>
            <a:off x="4095750" y="2286000"/>
            <a:ext cx="1857375" cy="1571625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9463" name="Овал 5"/>
          <p:cNvSpPr>
            <a:spLocks noChangeArrowheads="1"/>
          </p:cNvSpPr>
          <p:nvPr/>
        </p:nvSpPr>
        <p:spPr bwMode="auto">
          <a:xfrm>
            <a:off x="4953000" y="3286125"/>
            <a:ext cx="1928813" cy="1643063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solidFill>
                <a:srgbClr val="402000"/>
              </a:solidFill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381375" y="3286125"/>
            <a:ext cx="1857375" cy="17145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23938" y="4071938"/>
          <a:ext cx="3143272" cy="142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3272"/>
              </a:tblGrid>
              <a:tr h="14287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Ребенок, имеющий чувство ответственности за порученное дело, за свои поступки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62625" y="4500563"/>
          <a:ext cx="4143404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3404"/>
              </a:tblGrid>
              <a:tr h="13522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Ребенок, умеющий жить в коллективе, бережно относящийся к себе и к окружающим, аккуратный, организованный,</a:t>
                      </a:r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трудолюбивый, самостоятельный, коммуникабельный.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вал 2"/>
          <p:cNvSpPr>
            <a:spLocks noChangeArrowheads="1"/>
          </p:cNvSpPr>
          <p:nvPr/>
        </p:nvSpPr>
        <p:spPr bwMode="auto">
          <a:xfrm>
            <a:off x="3595688" y="3000375"/>
            <a:ext cx="2857500" cy="14287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</a:rPr>
              <a:t>Классный руководитель</a:t>
            </a:r>
          </a:p>
        </p:txBody>
      </p:sp>
      <p:sp>
        <p:nvSpPr>
          <p:cNvPr id="17411" name="Блок-схема: альтернативный процесс 3"/>
          <p:cNvSpPr>
            <a:spLocks noChangeArrowheads="1"/>
          </p:cNvSpPr>
          <p:nvPr/>
        </p:nvSpPr>
        <p:spPr bwMode="auto">
          <a:xfrm>
            <a:off x="881063" y="3000375"/>
            <a:ext cx="1625600" cy="10715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Родители</a:t>
            </a:r>
          </a:p>
        </p:txBody>
      </p:sp>
      <p:sp>
        <p:nvSpPr>
          <p:cNvPr id="17412" name="Блок-схема: альтернативный процесс 4"/>
          <p:cNvSpPr>
            <a:spLocks noChangeArrowheads="1"/>
          </p:cNvSpPr>
          <p:nvPr/>
        </p:nvSpPr>
        <p:spPr bwMode="auto">
          <a:xfrm>
            <a:off x="7310438" y="1643063"/>
            <a:ext cx="1779587" cy="10715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Учащиеся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453313" y="3071813"/>
            <a:ext cx="1625600" cy="107156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Психолог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38188" y="4429125"/>
            <a:ext cx="1625600" cy="107156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/>
              <a:t> ДЮСШ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095500" y="5286375"/>
            <a:ext cx="1625600" cy="107156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ЦДТ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 flipH="1">
            <a:off x="4238625" y="1643063"/>
            <a:ext cx="1785938" cy="78581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Педагог-организатор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2595563" y="3643313"/>
            <a:ext cx="1000125" cy="158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2881313" y="4214813"/>
            <a:ext cx="857250" cy="49847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6032500" y="4221163"/>
            <a:ext cx="785813" cy="4286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6310313" y="3571875"/>
            <a:ext cx="1071562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3095625" y="2357438"/>
            <a:ext cx="642938" cy="4286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Блок-схема: альтернативный процесс 53"/>
          <p:cNvSpPr/>
          <p:nvPr/>
        </p:nvSpPr>
        <p:spPr>
          <a:xfrm>
            <a:off x="3881438" y="5286375"/>
            <a:ext cx="1935162" cy="107156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Педагоги, работающие в классе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 rot="5400000" flipH="1" flipV="1">
            <a:off x="3774282" y="4536281"/>
            <a:ext cx="642938" cy="4286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6238875" y="2357438"/>
            <a:ext cx="714375" cy="50006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Блок-схема: альтернативный процесс 9"/>
          <p:cNvSpPr/>
          <p:nvPr/>
        </p:nvSpPr>
        <p:spPr>
          <a:xfrm>
            <a:off x="7310438" y="4508500"/>
            <a:ext cx="2143125" cy="107156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Администрация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961063" y="5300663"/>
            <a:ext cx="1625600" cy="107156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Школьная и сельская библиотеки</a:t>
            </a:r>
          </a:p>
        </p:txBody>
      </p:sp>
      <p:sp>
        <p:nvSpPr>
          <p:cNvPr id="17428" name="Блок-схема: альтернативный процесс 3"/>
          <p:cNvSpPr>
            <a:spLocks noChangeArrowheads="1"/>
          </p:cNvSpPr>
          <p:nvPr/>
        </p:nvSpPr>
        <p:spPr bwMode="auto">
          <a:xfrm>
            <a:off x="1095375" y="1571625"/>
            <a:ext cx="2071688" cy="10715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Библиотекарь </a:t>
            </a:r>
          </a:p>
          <a:p>
            <a:pPr algn="ctr">
              <a:defRPr/>
            </a:pPr>
            <a:endParaRPr lang="ru-RU" sz="1800" b="1" dirty="0">
              <a:solidFill>
                <a:schemeClr val="bg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5381625" y="4572000"/>
            <a:ext cx="642938" cy="4286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5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6" name="Горизонтальный свиток 21"/>
          <p:cNvSpPr>
            <a:spLocks noChangeArrowheads="1"/>
          </p:cNvSpPr>
          <p:nvPr/>
        </p:nvSpPr>
        <p:spPr bwMode="auto">
          <a:xfrm>
            <a:off x="3167063" y="214313"/>
            <a:ext cx="3635375" cy="928687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latin typeface="Arial" pitchFamily="34" charset="0"/>
              </a:rPr>
              <a:t>СОТРУДНИЧЕСТВО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4"/>
          <p:cNvSpPr>
            <a:spLocks noChangeArrowheads="1"/>
          </p:cNvSpPr>
          <p:nvPr/>
        </p:nvSpPr>
        <p:spPr bwMode="auto">
          <a:xfrm>
            <a:off x="1763713" y="333375"/>
            <a:ext cx="7261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FF0000"/>
                </a:solidFill>
                <a:latin typeface="Arial" pitchFamily="34" charset="0"/>
              </a:rPr>
              <a:t>Мои отношения с семьёй складывается на следующих основах:</a:t>
            </a:r>
          </a:p>
        </p:txBody>
      </p:sp>
      <p:pic>
        <p:nvPicPr>
          <p:cNvPr id="20484" name="Picture 3" descr="lady_news_anchor_md_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1214438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21M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125" y="1571625"/>
            <a:ext cx="12239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2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9688" y="4929188"/>
            <a:ext cx="13081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baby1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3375" y="5214938"/>
            <a:ext cx="7143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Line 5"/>
          <p:cNvSpPr>
            <a:spLocks noChangeShapeType="1"/>
          </p:cNvSpPr>
          <p:nvPr/>
        </p:nvSpPr>
        <p:spPr bwMode="auto">
          <a:xfrm>
            <a:off x="2952750" y="1857375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0489" name="Line 6"/>
          <p:cNvSpPr>
            <a:spLocks noChangeShapeType="1"/>
          </p:cNvSpPr>
          <p:nvPr/>
        </p:nvSpPr>
        <p:spPr bwMode="auto">
          <a:xfrm>
            <a:off x="1952625" y="2571750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0490" name="Line 4"/>
          <p:cNvSpPr>
            <a:spLocks noChangeShapeType="1"/>
          </p:cNvSpPr>
          <p:nvPr/>
        </p:nvSpPr>
        <p:spPr bwMode="auto">
          <a:xfrm>
            <a:off x="2952750" y="5857875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0491" name="Text Box 7"/>
          <p:cNvSpPr txBox="1">
            <a:spLocks noChangeArrowheads="1"/>
          </p:cNvSpPr>
          <p:nvPr/>
        </p:nvSpPr>
        <p:spPr bwMode="auto">
          <a:xfrm>
            <a:off x="2452688" y="2214563"/>
            <a:ext cx="54737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ru-RU" sz="1800" b="1">
                <a:solidFill>
                  <a:srgbClr val="663300"/>
                </a:solidFill>
                <a:latin typeface="Arial" pitchFamily="34" charset="0"/>
              </a:rPr>
              <a:t> Всякое взаимодействие - неформальное.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ru-RU" sz="1800" b="1">
                <a:solidFill>
                  <a:srgbClr val="663300"/>
                </a:solidFill>
                <a:latin typeface="Arial" pitchFamily="34" charset="0"/>
              </a:rPr>
              <a:t> Взаимодействие  демонстрирует личную заинтересованность взрослого и будит заинтересованность ребенка.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ru-RU" sz="1800" b="1">
                <a:solidFill>
                  <a:srgbClr val="663300"/>
                </a:solidFill>
                <a:latin typeface="Arial" pitchFamily="34" charset="0"/>
              </a:rPr>
              <a:t> Взаимодействие направлено на принятие и помощь, а не на раздачу ярлыков.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ru-RU" sz="1800" b="1">
                <a:solidFill>
                  <a:srgbClr val="663300"/>
                </a:solidFill>
                <a:latin typeface="Arial" pitchFamily="34" charset="0"/>
              </a:rPr>
              <a:t> Взаимодействие  -  справедливое и объективное.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ru-RU" sz="1800" b="1">
                <a:solidFill>
                  <a:srgbClr val="663300"/>
                </a:solidFill>
                <a:latin typeface="Arial" pitchFamily="34" charset="0"/>
              </a:rPr>
              <a:t> Взаимодействие  даёт шанс на перспективу.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2452688" y="5072063"/>
            <a:ext cx="4953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i="1">
                <a:solidFill>
                  <a:srgbClr val="663300"/>
                </a:solidFill>
                <a:latin typeface="Arial" pitchFamily="34" charset="0"/>
              </a:rPr>
              <a:t>Кем мы станем, неизвестно-</a:t>
            </a:r>
            <a:endParaRPr lang="ru-RU" i="1">
              <a:solidFill>
                <a:srgbClr val="663300"/>
              </a:solidFill>
              <a:latin typeface="Arial" pitchFamily="34" charset="0"/>
            </a:endParaRPr>
          </a:p>
          <a:p>
            <a:pPr algn="ctr" eaLnBrk="0" hangingPunct="0"/>
            <a:r>
              <a:rPr lang="ru-RU" b="1" i="1">
                <a:solidFill>
                  <a:srgbClr val="663300"/>
                </a:solidFill>
                <a:latin typeface="Arial" pitchFamily="34" charset="0"/>
              </a:rPr>
              <a:t>Наши цели далеки,</a:t>
            </a:r>
            <a:endParaRPr lang="ru-RU" i="1">
              <a:solidFill>
                <a:srgbClr val="663300"/>
              </a:solidFill>
              <a:latin typeface="Arial" pitchFamily="34" charset="0"/>
            </a:endParaRPr>
          </a:p>
          <a:p>
            <a:pPr algn="ctr" eaLnBrk="0" hangingPunct="0"/>
            <a:r>
              <a:rPr lang="ru-RU" b="1" i="1">
                <a:solidFill>
                  <a:srgbClr val="663300"/>
                </a:solidFill>
                <a:latin typeface="Arial" pitchFamily="34" charset="0"/>
              </a:rPr>
              <a:t>Мы дружны, как ноты в песне,</a:t>
            </a:r>
            <a:endParaRPr lang="ru-RU" i="1">
              <a:solidFill>
                <a:srgbClr val="663300"/>
              </a:solidFill>
              <a:latin typeface="Arial" pitchFamily="34" charset="0"/>
            </a:endParaRPr>
          </a:p>
          <a:p>
            <a:pPr algn="ctr" eaLnBrk="0" hangingPunct="0"/>
            <a:r>
              <a:rPr lang="ru-RU" b="1" i="1">
                <a:solidFill>
                  <a:srgbClr val="663300"/>
                </a:solidFill>
                <a:latin typeface="Arial" pitchFamily="34" charset="0"/>
              </a:rPr>
              <a:t>Вот </a:t>
            </a:r>
            <a:r>
              <a:rPr lang="ru-RU" b="1" i="1">
                <a:solidFill>
                  <a:srgbClr val="FF0000"/>
                </a:solidFill>
                <a:latin typeface="Arial" pitchFamily="34" charset="0"/>
              </a:rPr>
              <a:t>мои ученики. </a:t>
            </a:r>
            <a:endParaRPr lang="ru-RU" i="1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2532" name="Picture 4" descr="C:\Users\user\Desktop\Новая папка (6)\SAM_1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813" y="642938"/>
            <a:ext cx="61436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user\Desktop\Новая папка (6)\SAM_1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3313" y="571500"/>
            <a:ext cx="21240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Users\user\Desktop\Новая папка (6)\SAM_1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3313" y="2286000"/>
            <a:ext cx="2147887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C:\Users\user\Desktop\Новая папка (6)\SAM_10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1875" y="4000500"/>
            <a:ext cx="21447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11"/>
          <p:cNvSpPr txBox="1">
            <a:spLocks noChangeArrowheads="1"/>
          </p:cNvSpPr>
          <p:nvPr/>
        </p:nvSpPr>
        <p:spPr bwMode="auto">
          <a:xfrm>
            <a:off x="2024063" y="5857875"/>
            <a:ext cx="578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>
                <a:latin typeface="Arial" pitchFamily="34" charset="0"/>
              </a:rPr>
              <a:t>Каждый наш урок как происшествие,</a:t>
            </a:r>
          </a:p>
          <a:p>
            <a:pPr algn="ctr" eaLnBrk="0" hangingPunct="0"/>
            <a:r>
              <a:rPr lang="ru-RU" sz="2000" b="1" i="1">
                <a:latin typeface="Arial" pitchFamily="34" charset="0"/>
              </a:rPr>
              <a:t>Нам на радость всем дано! </a:t>
            </a:r>
          </a:p>
        </p:txBody>
      </p:sp>
      <p:pic>
        <p:nvPicPr>
          <p:cNvPr id="23556" name="Picture 11" descr="C:\Users\user\Desktop\Новая папка (6)\SAM_1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38" y="285750"/>
            <a:ext cx="2147887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2" descr="C:\Users\user\Desktop\Новая папка (6)\SAM_1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4313" y="428625"/>
            <a:ext cx="21431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3" descr="C:\Users\user\Desktop\Новая папка (6)\SAM_1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7563" y="357188"/>
            <a:ext cx="231457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C:\Users\user\Desktop\Новая папка (6)\SAM_1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2563" y="2143125"/>
            <a:ext cx="4767262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 descr="C:\Users\user\Desktop\Новая папка (6)\SAM_10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3188" y="27860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920750" y="333375"/>
            <a:ext cx="8572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663300"/>
                </a:solidFill>
                <a:latin typeface="Arial" pitchFamily="34" charset="0"/>
              </a:rPr>
              <a:t>» </a:t>
            </a:r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4095750" y="2071688"/>
            <a:ext cx="4714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b="1">
              <a:solidFill>
                <a:srgbClr val="663300"/>
              </a:solidFill>
              <a:latin typeface="Arial" pitchFamily="34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2563" y="4929188"/>
            <a:ext cx="7242175" cy="914400"/>
          </a:xfrm>
        </p:spPr>
        <p:txBody>
          <a:bodyPr/>
          <a:lstStyle/>
          <a:p>
            <a:pPr algn="l">
              <a:buFont typeface="Monotype Sorts"/>
              <a:buNone/>
            </a:pPr>
            <a:endParaRPr lang="ru-RU" sz="1600" b="1" u="sng" smtClean="0">
              <a:solidFill>
                <a:srgbClr val="663300"/>
              </a:solidFill>
              <a:latin typeface="Arial" pitchFamily="34" charset="0"/>
            </a:endParaRPr>
          </a:p>
          <a:p>
            <a:pPr algn="l">
              <a:buFont typeface="Monotype Sorts"/>
              <a:buNone/>
            </a:pPr>
            <a:endParaRPr lang="ru-RU" sz="1600" b="1" u="sng" smtClean="0">
              <a:solidFill>
                <a:srgbClr val="663300"/>
              </a:solidFill>
              <a:latin typeface="Arial" pitchFamily="34" charset="0"/>
            </a:endParaRPr>
          </a:p>
          <a:p>
            <a:pPr algn="l">
              <a:buFont typeface="Monotype Sorts"/>
              <a:buNone/>
            </a:pPr>
            <a:endParaRPr lang="ru-RU" sz="1600" b="1" u="sng" smtClean="0">
              <a:solidFill>
                <a:srgbClr val="663300"/>
              </a:solidFill>
              <a:latin typeface="Arial" pitchFamily="34" charset="0"/>
            </a:endParaRPr>
          </a:p>
        </p:txBody>
      </p:sp>
      <p:pic>
        <p:nvPicPr>
          <p:cNvPr id="5125" name="Picture 5" descr="so0205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66875" y="428625"/>
            <a:ext cx="6732588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4800" dirty="0">
                <a:solidFill>
                  <a:srgbClr val="C32D2E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Развитие нравственных     ценностей в системе воспитательной работы  в 5 «а» классе </a:t>
            </a:r>
            <a:endParaRPr lang="ru-RU" dirty="0">
              <a:cs typeface="+mn-cs"/>
            </a:endParaRPr>
          </a:p>
        </p:txBody>
      </p:sp>
      <p:sp>
        <p:nvSpPr>
          <p:cNvPr id="5127" name="Прямоугольник 7"/>
          <p:cNvSpPr>
            <a:spLocks noChangeArrowheads="1"/>
          </p:cNvSpPr>
          <p:nvPr/>
        </p:nvSpPr>
        <p:spPr bwMode="auto">
          <a:xfrm>
            <a:off x="1381125" y="4286250"/>
            <a:ext cx="8001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98963" indent="26988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>
                <a:solidFill>
                  <a:srgbClr val="0D0D0D"/>
                </a:solidFill>
                <a:latin typeface="Corbel" pitchFamily="34" charset="0"/>
              </a:rPr>
              <a:t>Классный   руководитель: Шарапудинова М.Ш.</a:t>
            </a:r>
          </a:p>
          <a:p>
            <a:pPr marL="4398963" indent="26988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>
                <a:solidFill>
                  <a:srgbClr val="0D0D0D"/>
                </a:solidFill>
                <a:latin typeface="Corbel" pitchFamily="34" charset="0"/>
              </a:rPr>
              <a:t>Чиркатинская СОШ   </a:t>
            </a:r>
          </a:p>
          <a:p>
            <a:pPr marL="4398963" indent="26988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>
                <a:solidFill>
                  <a:srgbClr val="0D0D0D"/>
                </a:solidFill>
                <a:latin typeface="Corbel" pitchFamily="34" charset="0"/>
              </a:rPr>
              <a:t>Гумбетовского района</a:t>
            </a:r>
            <a:endParaRPr lang="ru-RU" sz="2000">
              <a:solidFill>
                <a:srgbClr val="320E04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4251325" y="260350"/>
            <a:ext cx="38211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</a:rPr>
              <a:t>Конкурс рисунков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</a:rPr>
              <a:t> </a:t>
            </a:r>
          </a:p>
        </p:txBody>
      </p:sp>
      <p:pic>
        <p:nvPicPr>
          <p:cNvPr id="24580" name="Picture 4" descr="C:\Users\user\Desktop\Новая папка (6)\SAM_1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642938"/>
            <a:ext cx="393382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user\Desktop\Новая папка (6)\SAM_1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5938" y="714375"/>
            <a:ext cx="4005262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:\Users\user\Desktop\Новая папка (6)\SAM_1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2688" y="3786188"/>
            <a:ext cx="47863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63" y="3929063"/>
            <a:ext cx="202565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2301875" y="393700"/>
            <a:ext cx="6083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/>
              <a:t>Праздник «Золотая осень 2013»</a:t>
            </a:r>
          </a:p>
        </p:txBody>
      </p:sp>
      <p:pic>
        <p:nvPicPr>
          <p:cNvPr id="25605" name="Picture 8" descr="C:\Users\user\Desktop\Новая папка (6)\02122013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938" y="928688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C:\Users\user\Desktop\Новая папка (6)\021220134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50" y="392271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 descr="C:\Users\user\Desktop\Новая папка (6)\021220134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5875" y="928688"/>
            <a:ext cx="39846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3" descr="image42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4857750"/>
            <a:ext cx="10493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14"/>
          <p:cNvSpPr txBox="1">
            <a:spLocks noChangeArrowheads="1"/>
          </p:cNvSpPr>
          <p:nvPr/>
        </p:nvSpPr>
        <p:spPr bwMode="auto">
          <a:xfrm>
            <a:off x="2613025" y="322263"/>
            <a:ext cx="5694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/>
              <a:t> «Новогодний праздник»</a:t>
            </a:r>
          </a:p>
        </p:txBody>
      </p:sp>
      <p:pic>
        <p:nvPicPr>
          <p:cNvPr id="26629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75" y="2500313"/>
            <a:ext cx="13462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1" descr="elk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8688" y="928688"/>
            <a:ext cx="114141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6" descr="C:\Users\user\Desktop\Новая папка (6)\SAM_09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6813" y="78581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7" descr="C:\Users\user\Desktop\Новая папка (6)\SAM_09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1125" y="3786188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8" descr="C:\Users\user\Desktop\Новая папка (6)\SAM_09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4563" y="642938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9" descr="C:\Users\user\Desktop\Новая папка (6)\SAM_09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24563" y="3357563"/>
            <a:ext cx="3481387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381500" y="214313"/>
            <a:ext cx="48577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000"/>
          </a:p>
          <a:p>
            <a:pPr algn="ctr" eaLnBrk="0" hangingPunct="0"/>
            <a:r>
              <a:rPr lang="ru-RU" sz="2000" b="1" i="1"/>
              <a:t>« Воспитание—это, прежде всего человековедение. Без знания ребенка—его умственного развития, мышления, интересов, увлечений, способностей, задатков, наклонностей—нет воспитания». </a:t>
            </a:r>
          </a:p>
          <a:p>
            <a:pPr algn="ctr" eaLnBrk="0" hangingPunct="0"/>
            <a:r>
              <a:rPr lang="ru-RU" sz="2000" b="1" i="1"/>
              <a:t>                                        В.А Сухомлинский</a:t>
            </a:r>
            <a:endParaRPr lang="ru-RU" sz="2000" b="1" i="1">
              <a:solidFill>
                <a:srgbClr val="663300"/>
              </a:solidFill>
              <a:latin typeface="Arial" pitchFamily="34" charset="0"/>
            </a:endParaRPr>
          </a:p>
        </p:txBody>
      </p:sp>
      <p:pic>
        <p:nvPicPr>
          <p:cNvPr id="27651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Users\user\Desktop\Новая папка (6)\SAM_1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2892425"/>
            <a:ext cx="4576763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user\Desktop\Новая папка (6)\фото0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8" y="1928813"/>
            <a:ext cx="3833812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04850" y="404813"/>
            <a:ext cx="85804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Arial" pitchFamily="34" charset="0"/>
              </a:rPr>
              <a:t>Чем могу поделиться:</a:t>
            </a:r>
          </a:p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663300"/>
                </a:solidFill>
                <a:latin typeface="Arial" pitchFamily="34" charset="0"/>
              </a:rPr>
              <a:t> Интересными  разработками уроков с презентациями</a:t>
            </a:r>
          </a:p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663300"/>
                </a:solidFill>
                <a:latin typeface="Arial" pitchFamily="34" charset="0"/>
              </a:rPr>
              <a:t>Материалами по внеклассной работе</a:t>
            </a:r>
          </a:p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663300"/>
                </a:solidFill>
                <a:latin typeface="Arial" pitchFamily="34" charset="0"/>
              </a:rPr>
              <a:t> Дидактическими материалами</a:t>
            </a:r>
          </a:p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663300"/>
                </a:solidFill>
                <a:latin typeface="Arial" pitchFamily="34" charset="0"/>
              </a:rPr>
              <a:t>Способствовать обмену опытом в образовательном процессе</a:t>
            </a:r>
          </a:p>
          <a:p>
            <a:pPr algn="ctr">
              <a:spcBef>
                <a:spcPct val="50000"/>
              </a:spcBef>
            </a:pPr>
            <a:endParaRPr lang="ru-RU" b="1" i="1">
              <a:solidFill>
                <a:srgbClr val="FF3300"/>
              </a:solidFill>
              <a:latin typeface="Arial" pitchFamily="34" charset="0"/>
            </a:endParaRPr>
          </a:p>
        </p:txBody>
      </p:sp>
      <p:pic>
        <p:nvPicPr>
          <p:cNvPr id="28675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 descr="C:\Users\user\Desktop\Новая папка (6)\SAM_1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63" y="4143375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C:\Users\user\Desktop\Новая папка (6)\SAM_1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938" y="4143375"/>
            <a:ext cx="2862262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1" descr="C:\Users\user\Desktop\Новая папка (6)\SAM_09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3714750"/>
            <a:ext cx="184785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49313" y="404813"/>
            <a:ext cx="85820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Arial" pitchFamily="34" charset="0"/>
              </a:rPr>
              <a:t>Чему хочу научиться:</a:t>
            </a:r>
            <a:endParaRPr lang="ru-RU" b="1" i="1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ru-RU" b="1" i="1">
                <a:solidFill>
                  <a:srgbClr val="663300"/>
                </a:solidFill>
                <a:latin typeface="Arial" pitchFamily="34" charset="0"/>
              </a:rPr>
              <a:t>Глубже изучить методику научно-исследовательской деятельности учащихся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b="1" i="1">
                <a:solidFill>
                  <a:srgbClr val="663300"/>
                </a:solidFill>
                <a:latin typeface="Arial" pitchFamily="34" charset="0"/>
              </a:rPr>
              <a:t>Совершенствовать проектную работу в школе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b="1" i="1">
                <a:solidFill>
                  <a:srgbClr val="663300"/>
                </a:solidFill>
                <a:latin typeface="Arial" pitchFamily="34" charset="0"/>
              </a:rPr>
              <a:t>Создать сайт  для учеников своего класса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b="1" i="1">
                <a:solidFill>
                  <a:srgbClr val="663300"/>
                </a:solidFill>
                <a:latin typeface="Arial" pitchFamily="34" charset="0"/>
              </a:rPr>
              <a:t>Повысить уровень ИКТ - компетентности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b="1" i="1">
                <a:solidFill>
                  <a:srgbClr val="663300"/>
                </a:solidFill>
                <a:latin typeface="Arial" pitchFamily="34" charset="0"/>
              </a:rPr>
              <a:t>Оптимально создавать условия для всех участников образовательного процесса с разным уровнем готовности к школе</a:t>
            </a:r>
          </a:p>
          <a:p>
            <a:pPr marL="342900" indent="-342900" algn="ctr">
              <a:spcBef>
                <a:spcPct val="50000"/>
              </a:spcBef>
            </a:pPr>
            <a:endParaRPr lang="ru-RU" b="1" i="1">
              <a:solidFill>
                <a:srgbClr val="FF3300"/>
              </a:solidFill>
              <a:latin typeface="Arial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ru-RU" b="1" i="1">
              <a:solidFill>
                <a:srgbClr val="FF3300"/>
              </a:solidFill>
              <a:latin typeface="Arial" pitchFamily="34" charset="0"/>
            </a:endParaRPr>
          </a:p>
        </p:txBody>
      </p:sp>
      <p:pic>
        <p:nvPicPr>
          <p:cNvPr id="29699" name="Picture 4" descr="baby0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5157788"/>
            <a:ext cx="18716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so0205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750" y="1214438"/>
            <a:ext cx="6934200" cy="385762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sz="2400" b="1" i="1" smtClean="0">
                <a:solidFill>
                  <a:srgbClr val="663300"/>
                </a:solidFill>
                <a:latin typeface="Arial" pitchFamily="34" charset="0"/>
              </a:rPr>
              <a:t>- любовь к ребёнку</a:t>
            </a:r>
          </a:p>
          <a:p>
            <a:pPr>
              <a:buFont typeface="Monotype Sorts"/>
              <a:buNone/>
            </a:pPr>
            <a:r>
              <a:rPr lang="ru-RU" sz="2400" b="1" i="1" smtClean="0">
                <a:solidFill>
                  <a:srgbClr val="663300"/>
                </a:solidFill>
                <a:latin typeface="Arial" pitchFamily="34" charset="0"/>
              </a:rPr>
              <a:t>- личное счастье</a:t>
            </a:r>
          </a:p>
          <a:p>
            <a:pPr>
              <a:buFont typeface="Monotype Sorts"/>
              <a:buNone/>
            </a:pPr>
            <a:r>
              <a:rPr lang="ru-RU" sz="2400" b="1" i="1" smtClean="0">
                <a:solidFill>
                  <a:srgbClr val="663300"/>
                </a:solidFill>
                <a:latin typeface="Arial" pitchFamily="34" charset="0"/>
              </a:rPr>
              <a:t>- профессионализм</a:t>
            </a:r>
          </a:p>
          <a:p>
            <a:pPr>
              <a:buFont typeface="Monotype Sorts"/>
              <a:buNone/>
            </a:pPr>
            <a:r>
              <a:rPr lang="ru-RU" sz="2400" b="1" i="1" smtClean="0">
                <a:solidFill>
                  <a:srgbClr val="663300"/>
                </a:solidFill>
                <a:latin typeface="Arial" pitchFamily="34" charset="0"/>
              </a:rPr>
              <a:t>- успешность выпускников</a:t>
            </a:r>
          </a:p>
          <a:p>
            <a:pPr>
              <a:buFont typeface="Monotype Sorts"/>
              <a:buNone/>
            </a:pPr>
            <a:r>
              <a:rPr lang="ru-RU" sz="2400" b="1" i="1" smtClean="0">
                <a:solidFill>
                  <a:srgbClr val="663300"/>
                </a:solidFill>
                <a:latin typeface="Arial" pitchFamily="34" charset="0"/>
              </a:rPr>
              <a:t>- взаимопонимание между учащимися и их родителями</a:t>
            </a:r>
          </a:p>
          <a:p>
            <a:pPr>
              <a:buFont typeface="Monotype Sorts"/>
              <a:buNone/>
            </a:pPr>
            <a:r>
              <a:rPr lang="ru-RU" sz="2400" b="1" i="1" smtClean="0">
                <a:solidFill>
                  <a:srgbClr val="663300"/>
                </a:solidFill>
                <a:latin typeface="Arial" pitchFamily="34" charset="0"/>
              </a:rPr>
              <a:t>- креативность и признание коллег</a:t>
            </a:r>
          </a:p>
        </p:txBody>
      </p:sp>
      <p:pic>
        <p:nvPicPr>
          <p:cNvPr id="30723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7"/>
          <p:cNvSpPr>
            <a:spLocks noChangeArrowheads="1"/>
          </p:cNvSpPr>
          <p:nvPr/>
        </p:nvSpPr>
        <p:spPr bwMode="auto">
          <a:xfrm>
            <a:off x="1166813" y="4500563"/>
            <a:ext cx="8072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800" b="1" i="1">
                <a:solidFill>
                  <a:srgbClr val="FF3300"/>
                </a:solidFill>
                <a:latin typeface="Arial" pitchFamily="34" charset="0"/>
              </a:rPr>
              <a:t>Счастлив тот учитель,  который нашел путь к сердцу ребенка! </a:t>
            </a:r>
            <a:br>
              <a:rPr lang="ru-RU" sz="1800" b="1" i="1">
                <a:solidFill>
                  <a:srgbClr val="FF3300"/>
                </a:solidFill>
                <a:latin typeface="Arial" pitchFamily="34" charset="0"/>
              </a:rPr>
            </a:br>
            <a:r>
              <a:rPr lang="ru-RU" sz="1800" b="1" i="1">
                <a:solidFill>
                  <a:srgbClr val="FF3300"/>
                </a:solidFill>
                <a:latin typeface="Arial" pitchFamily="34" charset="0"/>
              </a:rPr>
              <a:t/>
            </a:r>
            <a:br>
              <a:rPr lang="ru-RU" sz="1800" b="1" i="1">
                <a:solidFill>
                  <a:srgbClr val="FF3300"/>
                </a:solidFill>
                <a:latin typeface="Arial" pitchFamily="34" charset="0"/>
              </a:rPr>
            </a:br>
            <a:r>
              <a:rPr lang="ru-RU" sz="1800" b="1" i="1">
                <a:solidFill>
                  <a:srgbClr val="FF3300"/>
                </a:solidFill>
                <a:latin typeface="Arial" pitchFamily="34" charset="0"/>
              </a:rPr>
              <a:t>Счастлив тот ученик,  которому открыто сердце учителя! </a:t>
            </a:r>
            <a:r>
              <a:rPr lang="ru-RU" sz="1800" b="1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800" b="1">
                <a:solidFill>
                  <a:srgbClr val="FF0000"/>
                </a:solidFill>
                <a:latin typeface="Arial" pitchFamily="34" charset="0"/>
              </a:rPr>
            </a:br>
            <a:endParaRPr lang="ru-RU" sz="1800">
              <a:latin typeface="Arial" pitchFamily="34" charset="0"/>
            </a:endParaRPr>
          </a:p>
        </p:txBody>
      </p:sp>
      <p:sp>
        <p:nvSpPr>
          <p:cNvPr id="30725" name="Прямоугольник 5"/>
          <p:cNvSpPr>
            <a:spLocks noChangeArrowheads="1"/>
          </p:cNvSpPr>
          <p:nvPr/>
        </p:nvSpPr>
        <p:spPr bwMode="auto">
          <a:xfrm>
            <a:off x="1452563" y="428625"/>
            <a:ext cx="7929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FF0000"/>
                </a:solidFill>
                <a:latin typeface="Arial" pitchFamily="34" charset="0"/>
              </a:rPr>
              <a:t>Слагаемые моего учительского счастья</a:t>
            </a:r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3068638" y="303213"/>
            <a:ext cx="54562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>
                <a:solidFill>
                  <a:srgbClr val="FF3300"/>
                </a:solidFill>
              </a:rPr>
              <a:t>Планирование работы с родителями</a:t>
            </a:r>
            <a:endParaRPr lang="ru-RU" sz="1600" b="1" i="1">
              <a:solidFill>
                <a:srgbClr val="FF33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95375" y="714375"/>
          <a:ext cx="8501063" cy="6204585"/>
        </p:xfrm>
        <a:graphic>
          <a:graphicData uri="http://schemas.openxmlformats.org/drawingml/2006/table">
            <a:tbl>
              <a:tblPr/>
              <a:tblGrid>
                <a:gridCol w="1700213"/>
                <a:gridCol w="2228850"/>
                <a:gridCol w="1357312"/>
                <a:gridCol w="1285875"/>
                <a:gridCol w="1928813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Родительские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 собрания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Тематические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консультации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Индивидуальн.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консультации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Совместные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дела с кл.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Сентябрь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Особенности обучения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учащихся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Октябрь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Заседание родительского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совета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Встреча с родителями отст.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учащихся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Ноябрь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«Если ваш реб енок часто бо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леет»-беседа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Декабрь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Эмоциональные пробле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мы уч- 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Праздничная встреча Но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вого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Февраль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Заседание родительского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комитета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Рыцарский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турнир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Как развивать память реб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Значение об-щения в раз-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витии личн.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Праздник мам. Чаепи-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Апрель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Семейные праздники и их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Как организовать летний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отдых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Праздник последнего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звонка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 rot="-391689">
            <a:off x="1023938" y="2325688"/>
            <a:ext cx="82677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3600" b="1">
              <a:solidFill>
                <a:srgbClr val="996600"/>
              </a:solidFill>
              <a:latin typeface="Arial" pitchFamily="34" charset="0"/>
            </a:endParaRPr>
          </a:p>
          <a:p>
            <a:pPr algn="ctr"/>
            <a:r>
              <a:rPr lang="ru-RU" sz="3600" b="1" i="1">
                <a:solidFill>
                  <a:srgbClr val="FF3300"/>
                </a:solidFill>
                <a:latin typeface="Arial" pitchFamily="34" charset="0"/>
              </a:rPr>
              <a:t>Желаю Всем творческого роста, новых идей, успехов, здоровья!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785813"/>
            <a:ext cx="871537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4500563"/>
            <a:ext cx="86201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so02059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1023938" y="2643188"/>
            <a:ext cx="3071812" cy="17145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Принципы   построения        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      ВС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095875" y="214313"/>
            <a:ext cx="3929063" cy="785812"/>
          </a:xfrm>
          <a:prstGeom prst="roundRect">
            <a:avLst/>
          </a:prstGeom>
          <a:ln>
            <a:solidFill>
              <a:srgbClr val="402000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   Системность и комплексный подход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095875" y="1071563"/>
            <a:ext cx="3929063" cy="642937"/>
          </a:xfrm>
          <a:prstGeom prst="roundRect">
            <a:avLst/>
          </a:prstGeom>
          <a:ln>
            <a:solidFill>
              <a:srgbClr val="402000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Добровольность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095875" y="1857375"/>
            <a:ext cx="3929063" cy="642938"/>
          </a:xfrm>
          <a:prstGeom prst="round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Индивидуальный подход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095875" y="2571750"/>
            <a:ext cx="3929063" cy="1214438"/>
          </a:xfrm>
          <a:prstGeom prst="round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Нравственная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и эстетическая направленность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095875" y="3857625"/>
            <a:ext cx="3929063" cy="10001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Расширение воспитательного поля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095875" y="4929188"/>
            <a:ext cx="3929063" cy="10001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Интеграция урочной и </a:t>
            </a:r>
            <a:r>
              <a:rPr lang="ru-RU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внеурочной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деятельности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095875" y="6072188"/>
            <a:ext cx="3857625" cy="5000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Открытость </a:t>
            </a:r>
          </a:p>
        </p:txBody>
      </p:sp>
      <p:cxnSp>
        <p:nvCxnSpPr>
          <p:cNvPr id="16" name="Прямая соединительная линия 15"/>
          <p:cNvCxnSpPr>
            <a:stCxn id="3" idx="3"/>
            <a:endCxn id="4" idx="1"/>
          </p:cNvCxnSpPr>
          <p:nvPr/>
        </p:nvCxnSpPr>
        <p:spPr bwMode="auto">
          <a:xfrm flipV="1">
            <a:off x="4095750" y="606425"/>
            <a:ext cx="1000125" cy="28940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3" idx="3"/>
            <a:endCxn id="5" idx="1"/>
          </p:cNvCxnSpPr>
          <p:nvPr/>
        </p:nvCxnSpPr>
        <p:spPr bwMode="auto">
          <a:xfrm flipV="1">
            <a:off x="4095750" y="1392238"/>
            <a:ext cx="1000125" cy="2108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3" idx="3"/>
            <a:endCxn id="6" idx="1"/>
          </p:cNvCxnSpPr>
          <p:nvPr/>
        </p:nvCxnSpPr>
        <p:spPr bwMode="auto">
          <a:xfrm flipV="1">
            <a:off x="4095750" y="2178050"/>
            <a:ext cx="1000125" cy="13223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3" idx="3"/>
            <a:endCxn id="7" idx="1"/>
          </p:cNvCxnSpPr>
          <p:nvPr/>
        </p:nvCxnSpPr>
        <p:spPr bwMode="auto">
          <a:xfrm flipV="1">
            <a:off x="4095750" y="3178175"/>
            <a:ext cx="1000125" cy="3222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3" idx="3"/>
            <a:endCxn id="8" idx="1"/>
          </p:cNvCxnSpPr>
          <p:nvPr/>
        </p:nvCxnSpPr>
        <p:spPr bwMode="auto">
          <a:xfrm>
            <a:off x="4095750" y="3500438"/>
            <a:ext cx="1000125" cy="8572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3" idx="3"/>
            <a:endCxn id="9" idx="1"/>
          </p:cNvCxnSpPr>
          <p:nvPr/>
        </p:nvCxnSpPr>
        <p:spPr bwMode="auto">
          <a:xfrm>
            <a:off x="4095750" y="3500438"/>
            <a:ext cx="1000125" cy="19288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3" idx="3"/>
            <a:endCxn id="10" idx="1"/>
          </p:cNvCxnSpPr>
          <p:nvPr/>
        </p:nvCxnSpPr>
        <p:spPr bwMode="auto">
          <a:xfrm>
            <a:off x="4095750" y="3500438"/>
            <a:ext cx="1000125" cy="28225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0"/>
          <p:cNvSpPr>
            <a:spLocks noChangeArrowheads="1"/>
          </p:cNvSpPr>
          <p:nvPr/>
        </p:nvSpPr>
        <p:spPr bwMode="auto">
          <a:xfrm>
            <a:off x="1809750" y="3429000"/>
            <a:ext cx="7072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996600"/>
                </a:solidFill>
                <a:latin typeface="Arial" pitchFamily="34" charset="0"/>
              </a:rPr>
              <a:t> </a:t>
            </a:r>
            <a:endParaRPr lang="ru-RU" b="1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7171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8"/>
          <p:cNvSpPr>
            <a:spLocks noChangeArrowheads="1"/>
          </p:cNvSpPr>
          <p:nvPr/>
        </p:nvSpPr>
        <p:spPr bwMode="auto">
          <a:xfrm>
            <a:off x="1166813" y="500063"/>
            <a:ext cx="5010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  <a:spcAft>
                <a:spcPts val="1000"/>
              </a:spcAft>
            </a:pPr>
            <a:r>
              <a:rPr lang="ru-RU">
                <a:solidFill>
                  <a:srgbClr val="5D1616"/>
                </a:solidFill>
              </a:rPr>
              <a:t>Цели и задачи программы:</a:t>
            </a:r>
          </a:p>
        </p:txBody>
      </p:sp>
      <p:sp>
        <p:nvSpPr>
          <p:cNvPr id="7173" name="Прямоугольник 9"/>
          <p:cNvSpPr>
            <a:spLocks noChangeArrowheads="1"/>
          </p:cNvSpPr>
          <p:nvPr/>
        </p:nvSpPr>
        <p:spPr bwMode="auto">
          <a:xfrm>
            <a:off x="1166813" y="1143000"/>
            <a:ext cx="745807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"/>
              <a:tabLst>
                <a:tab pos="457200" algn="l"/>
              </a:tabLst>
            </a:pPr>
            <a:r>
              <a:rPr lang="ru-RU">
                <a:solidFill>
                  <a:srgbClr val="000000"/>
                </a:solidFill>
              </a:rPr>
              <a:t>Воспитание нравственных ценностей путем ознакомления учащихся с правилами нравственного поведения, анализа нравственных ситуаций и проведения мероприятий нравственного содержания;</a:t>
            </a:r>
          </a:p>
          <a:p>
            <a:pPr marL="342900" indent="-342900" eaLnBrk="0" hangingPunct="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"/>
              <a:tabLst>
                <a:tab pos="457200" algn="l"/>
              </a:tabLst>
            </a:pPr>
            <a:r>
              <a:rPr lang="ru-RU">
                <a:solidFill>
                  <a:srgbClr val="000000"/>
                </a:solidFill>
              </a:rPr>
              <a:t>Ознакомление с правилами культурной жизнедеятельности и поведения в различных жизненных ситуациях;</a:t>
            </a:r>
          </a:p>
          <a:p>
            <a:pPr marL="342900" indent="-342900" eaLnBrk="0" hangingPunct="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"/>
              <a:tabLst>
                <a:tab pos="457200" algn="l"/>
              </a:tabLst>
            </a:pPr>
            <a:r>
              <a:rPr lang="ru-RU">
                <a:solidFill>
                  <a:srgbClr val="000000"/>
                </a:solidFill>
              </a:rPr>
              <a:t>Формирование нравственной среды воспитания в классе и создание условий личностного, нравственного развития ценностных ориентаций.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o0205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9"/>
          <p:cNvSpPr>
            <a:spLocks noChangeArrowheads="1"/>
          </p:cNvSpPr>
          <p:nvPr/>
        </p:nvSpPr>
        <p:spPr bwMode="auto">
          <a:xfrm>
            <a:off x="1452563" y="500063"/>
            <a:ext cx="7786687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5D1616"/>
                </a:solidFill>
              </a:rPr>
              <a:t>Цель: </a:t>
            </a:r>
          </a:p>
          <a:p>
            <a:pPr eaLnBrk="0" hangingPunct="0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Char char=""/>
            </a:pPr>
            <a:r>
              <a:rPr lang="ru-RU" sz="1800">
                <a:solidFill>
                  <a:srgbClr val="000000"/>
                </a:solidFill>
              </a:rPr>
              <a:t>Воспитание и развитие свободной, жизнелюбивой личности, обогащенной знаниями о природе и человеке, готовой к творческой деятельности и нравственному поведению</a:t>
            </a:r>
          </a:p>
          <a:p>
            <a:pPr eaLnBrk="0" hangingPunct="0">
              <a:lnSpc>
                <a:spcPct val="115000"/>
              </a:lnSpc>
              <a:spcAft>
                <a:spcPts val="1000"/>
              </a:spcAft>
            </a:pPr>
            <a:r>
              <a:rPr lang="ru-RU" sz="1800" b="1">
                <a:solidFill>
                  <a:srgbClr val="5D1616"/>
                </a:solidFill>
              </a:rPr>
              <a:t> </a:t>
            </a:r>
            <a:r>
              <a:rPr lang="ru-RU" b="1">
                <a:solidFill>
                  <a:srgbClr val="5D1616"/>
                </a:solidFill>
              </a:rPr>
              <a:t>Задачи программы:</a:t>
            </a:r>
          </a:p>
          <a:p>
            <a:pPr eaLnBrk="0" hangingPunct="0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Char char=""/>
            </a:pPr>
            <a:r>
              <a:rPr lang="ru-RU" sz="1800">
                <a:solidFill>
                  <a:srgbClr val="000000"/>
                </a:solidFill>
              </a:rPr>
              <a:t>Формирование нравственности</a:t>
            </a:r>
          </a:p>
          <a:p>
            <a:pPr eaLnBrk="0" hangingPunct="0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Char char=""/>
            </a:pPr>
            <a:r>
              <a:rPr lang="ru-RU" sz="1800">
                <a:solidFill>
                  <a:srgbClr val="000000"/>
                </a:solidFill>
              </a:rPr>
              <a:t>Развитие творческой активности уч-ся, создание условий самореализации детей;</a:t>
            </a:r>
          </a:p>
          <a:p>
            <a:pPr eaLnBrk="0" hangingPunct="0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Char char=""/>
            </a:pPr>
            <a:r>
              <a:rPr lang="ru-RU" sz="1800">
                <a:solidFill>
                  <a:srgbClr val="000000"/>
                </a:solidFill>
              </a:rPr>
              <a:t>Развитие эстетических и этических понятий с целью укрепления духовного начала личности;</a:t>
            </a:r>
          </a:p>
          <a:p>
            <a:pPr eaLnBrk="0" hangingPunct="0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Char char=""/>
            </a:pPr>
            <a:r>
              <a:rPr lang="ru-RU" sz="1800">
                <a:solidFill>
                  <a:srgbClr val="000000"/>
                </a:solidFill>
              </a:rPr>
              <a:t>Сплочение единого классного коллектива с установлением дружеских связей  и желанием быть вместе во всех делах;</a:t>
            </a:r>
          </a:p>
          <a:p>
            <a:pPr eaLnBrk="0" hangingPunct="0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Char char=""/>
            </a:pPr>
            <a:r>
              <a:rPr lang="ru-RU" sz="1800">
                <a:solidFill>
                  <a:srgbClr val="000000"/>
                </a:solidFill>
              </a:rPr>
              <a:t>Формирование стремления к здоровому образу жизни, бережного отношения к своему здоровью, жизни  своей и окружающих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38188" y="571500"/>
          <a:ext cx="8929750" cy="585791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57938"/>
                <a:gridCol w="1984388"/>
                <a:gridCol w="4515946"/>
                <a:gridCol w="1971478"/>
              </a:tblGrid>
              <a:tr h="53253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Название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Задачи программы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Формы взаимодействия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331345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Введение 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Воспитание и культура.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Ознакомление с программой курса. Знакомство с понятиями культура и воспитанность.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</a:t>
                      </a:r>
                      <a:r>
                        <a:rPr lang="ru-RU" sz="1400" dirty="0"/>
                        <a:t>классный час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</a:t>
                      </a:r>
                      <a:r>
                        <a:rPr lang="ru-RU" sz="1400" dirty="0" err="1"/>
                        <a:t>видеопросмотр</a:t>
                      </a:r>
                      <a:endParaRPr lang="ru-RU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-диспут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-ответы на вопросы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-презентация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994034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Тема 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Нравственные корни.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Добро и зло.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Милосердие и гуманность.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Нравственные нормы ислама.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Нравственные нормы и ценности человека.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Как стать честным.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Правила доверия.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Доброта и сочувствие.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Душа обязана трудиться.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Урок о категориях добра и зла, милосердия, вредных привычках, безнравственном поведении и предотвращении негативных явлений человека.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Формирование личностных качеств человека; решение психолого-педагогических задач формирования ориентаций на внимание и заботу к другим, на нравственные формы взаимоотношений, проявлению терпимости и чуткости.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-дискуссия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-ролевые игры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инсценирование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пословиц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67188" y="1571625"/>
            <a:ext cx="4959350" cy="3097213"/>
          </a:xfrm>
        </p:spPr>
        <p:txBody>
          <a:bodyPr/>
          <a:lstStyle/>
          <a:p>
            <a:pPr algn="ctr"/>
            <a:r>
              <a:rPr lang="ru-RU" sz="200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».</a:t>
            </a:r>
          </a:p>
        </p:txBody>
      </p:sp>
      <p:pic>
        <p:nvPicPr>
          <p:cNvPr id="10243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81063" y="428625"/>
          <a:ext cx="8715436" cy="614366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8570"/>
                <a:gridCol w="3799148"/>
                <a:gridCol w="2571768"/>
                <a:gridCol w="1785950"/>
              </a:tblGrid>
              <a:tr h="307183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Тема 3.</a:t>
                      </a:r>
                    </a:p>
                    <a:p>
                      <a:r>
                        <a:rPr lang="ru-RU" sz="1400" dirty="0" smtClean="0"/>
                        <a:t>Я—человек, но какой?</a:t>
                      </a:r>
                    </a:p>
                    <a:p>
                      <a:r>
                        <a:rPr lang="ru-RU" sz="1400" b="0" dirty="0" smtClean="0"/>
                        <a:t>Человек—существо мыслящее.</a:t>
                      </a:r>
                    </a:p>
                    <a:p>
                      <a:r>
                        <a:rPr lang="ru-RU" sz="1400" b="0" dirty="0" smtClean="0"/>
                        <a:t>Человек—это звучит гордо.</a:t>
                      </a:r>
                    </a:p>
                    <a:p>
                      <a:r>
                        <a:rPr lang="ru-RU" sz="1400" b="0" dirty="0" smtClean="0"/>
                        <a:t>«Я»—в мире парадоксов.</a:t>
                      </a:r>
                    </a:p>
                    <a:p>
                      <a:r>
                        <a:rPr lang="ru-RU" sz="1400" b="0" dirty="0" smtClean="0"/>
                        <a:t>Человек и его будущее.</a:t>
                      </a:r>
                    </a:p>
                    <a:p>
                      <a:r>
                        <a:rPr lang="ru-RU" sz="1400" b="0" dirty="0" smtClean="0"/>
                        <a:t>Гуманизм и гуманность.</a:t>
                      </a:r>
                    </a:p>
                    <a:p>
                      <a:r>
                        <a:rPr lang="ru-RU" sz="1400" b="0" dirty="0" smtClean="0"/>
                        <a:t>Человек—существо общественное(</a:t>
                      </a:r>
                      <a:r>
                        <a:rPr lang="ru-RU" sz="1200" b="0" dirty="0" smtClean="0"/>
                        <a:t>Аристотель</a:t>
                      </a:r>
                      <a:r>
                        <a:rPr lang="ru-RU" sz="1400" b="0" dirty="0" smtClean="0"/>
                        <a:t>)</a:t>
                      </a:r>
                    </a:p>
                    <a:p>
                      <a:r>
                        <a:rPr lang="ru-RU" sz="1400" b="0" dirty="0" smtClean="0"/>
                        <a:t>Человек</a:t>
                      </a:r>
                      <a:r>
                        <a:rPr lang="ru-RU" sz="1400" b="0" baseline="0" dirty="0" smtClean="0"/>
                        <a:t> и его духовно-нравственные ценности.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Показать величие Человека как существа мыслящего, творческого, нравственного. Вскрытие основных противоречий, окружающих человека: жизнь—смерь, добро—зло,  истина—ложь, умный—глупый, прекрасное—безобразное. Разрешение</a:t>
                      </a:r>
                      <a:r>
                        <a:rPr lang="ru-RU" sz="1400" b="0" baseline="0" dirty="0" smtClean="0"/>
                        <a:t> духовно—нравственных ценностей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-тестирование</a:t>
                      </a:r>
                    </a:p>
                    <a:p>
                      <a:r>
                        <a:rPr lang="ru-RU" sz="1400" b="0" dirty="0" smtClean="0"/>
                        <a:t>-урок-дискуссия</a:t>
                      </a:r>
                    </a:p>
                    <a:p>
                      <a:r>
                        <a:rPr lang="ru-RU" sz="1400" b="0" dirty="0" smtClean="0"/>
                        <a:t>-беседа</a:t>
                      </a:r>
                    </a:p>
                    <a:p>
                      <a:r>
                        <a:rPr lang="ru-RU" sz="1400" b="0" dirty="0" smtClean="0"/>
                        <a:t>-конкурс</a:t>
                      </a:r>
                    </a:p>
                    <a:p>
                      <a:r>
                        <a:rPr lang="ru-RU" sz="1400" b="0" dirty="0" smtClean="0"/>
                        <a:t>-решение</a:t>
                      </a:r>
                      <a:r>
                        <a:rPr lang="ru-RU" sz="1400" b="0" baseline="0" dirty="0" smtClean="0"/>
                        <a:t> этических задач</a:t>
                      </a:r>
                    </a:p>
                    <a:p>
                      <a:r>
                        <a:rPr lang="ru-RU" sz="1400" b="0" baseline="0" dirty="0" smtClean="0"/>
                        <a:t>-упражнения</a:t>
                      </a:r>
                    </a:p>
                    <a:p>
                      <a:r>
                        <a:rPr lang="ru-RU" sz="1400" b="0" baseline="0" dirty="0" smtClean="0"/>
                        <a:t>-откровения</a:t>
                      </a:r>
                      <a:endParaRPr lang="ru-RU" sz="1400" b="0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4.</a:t>
                      </a:r>
                    </a:p>
                    <a:p>
                      <a:r>
                        <a:rPr lang="ru-RU" dirty="0" smtClean="0"/>
                        <a:t>Воспитание гражданина.</a:t>
                      </a:r>
                    </a:p>
                    <a:p>
                      <a:r>
                        <a:rPr lang="ru-RU" dirty="0" smtClean="0"/>
                        <a:t>Дружба и вражда.</a:t>
                      </a:r>
                    </a:p>
                    <a:p>
                      <a:r>
                        <a:rPr lang="ru-RU" dirty="0" smtClean="0"/>
                        <a:t>Истина и ложь.</a:t>
                      </a:r>
                    </a:p>
                    <a:p>
                      <a:r>
                        <a:rPr lang="ru-RU" dirty="0" smtClean="0"/>
                        <a:t>Как стать порядочным человеком.</a:t>
                      </a:r>
                    </a:p>
                    <a:p>
                      <a:r>
                        <a:rPr lang="ru-RU" dirty="0" smtClean="0"/>
                        <a:t>Отечества</a:t>
                      </a:r>
                      <a:r>
                        <a:rPr lang="ru-RU" baseline="0" dirty="0" smtClean="0"/>
                        <a:t> достойный сын.</a:t>
                      </a:r>
                    </a:p>
                    <a:p>
                      <a:r>
                        <a:rPr lang="ru-RU" baseline="0" dirty="0" smtClean="0"/>
                        <a:t>Выход из сложных ситуаций.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Научить выходу</a:t>
                      </a:r>
                      <a:r>
                        <a:rPr lang="ru-RU" baseline="0" dirty="0" smtClean="0"/>
                        <a:t> из сложных </a:t>
                      </a:r>
                      <a:r>
                        <a:rPr lang="ru-RU" baseline="0" smtClean="0"/>
                        <a:t>жизненных ситуаций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23938" y="642938"/>
          <a:ext cx="8358247" cy="557216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13764"/>
                <a:gridCol w="3415327"/>
                <a:gridCol w="2339594"/>
                <a:gridCol w="2089562"/>
              </a:tblGrid>
              <a:tr h="5572164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3.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2.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Нравственные основы коммуникации.</a:t>
                      </a:r>
                    </a:p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Роскошь человеческого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общения .</a:t>
                      </a:r>
                    </a:p>
                    <a:p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История  этикета.</a:t>
                      </a:r>
                    </a:p>
                    <a:p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Современные правила этикета.</a:t>
                      </a:r>
                    </a:p>
                    <a:p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Соблюдаем традиции нашего народа.</a:t>
                      </a:r>
                    </a:p>
                    <a:p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визитная карточка человека.</a:t>
                      </a:r>
                    </a:p>
                    <a:p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Я и моя семья.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Дать понятие «общение», содержание общения ,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его функции, виды общения.</a:t>
                      </a:r>
                    </a:p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представлений учащихся о нравственном климате семьи. </a:t>
                      </a:r>
                    </a:p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Соблюдение народных традиций учащимися,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выявление навыков овладения учащимися уровней этикета.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-анкеты</a:t>
                      </a:r>
                    </a:p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-беседы</a:t>
                      </a:r>
                    </a:p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-диспут</a:t>
                      </a:r>
                    </a:p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-ролевые</a:t>
                      </a:r>
                    </a:p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-участие в традиционных праздниках села</a:t>
                      </a:r>
                    </a:p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-сопоставление материала из произведений литературы и искусства.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o020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095375" y="3281363"/>
            <a:ext cx="8215313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ru-RU" sz="2000" b="1" i="1" u="sng">
              <a:solidFill>
                <a:srgbClr val="663300"/>
              </a:solidFill>
              <a:latin typeface="Arial" pitchFamily="34" charset="0"/>
              <a:cs typeface="Times New Roman" pitchFamily="18" charset="0"/>
            </a:endParaRPr>
          </a:p>
          <a:p>
            <a:pPr algn="just" eaLnBrk="0" hangingPunct="0"/>
            <a:endParaRPr lang="ru-RU" sz="2000" b="1" i="1">
              <a:solidFill>
                <a:srgbClr val="663300"/>
              </a:solidFill>
              <a:latin typeface="Arial" pitchFamily="34" charset="0"/>
              <a:cs typeface="Times New Roman" pitchFamily="18" charset="0"/>
            </a:endParaRPr>
          </a:p>
          <a:p>
            <a:pPr algn="just" eaLnBrk="0" hangingPunct="0"/>
            <a:endParaRPr lang="ru-RU" sz="2000" b="1" i="1">
              <a:solidFill>
                <a:srgbClr val="663300"/>
              </a:solidFill>
              <a:latin typeface="Arial" pitchFamily="34" charset="0"/>
              <a:cs typeface="Times New Roman" pitchFamily="18" charset="0"/>
            </a:endParaRPr>
          </a:p>
          <a:p>
            <a:pPr algn="just" eaLnBrk="0" hangingPunct="0"/>
            <a:endParaRPr lang="ru-RU" sz="2000" b="1" i="1">
              <a:solidFill>
                <a:srgbClr val="663300"/>
              </a:solidFill>
              <a:latin typeface="Arial" pitchFamily="34" charset="0"/>
              <a:cs typeface="Times New Roman" pitchFamily="18" charset="0"/>
            </a:endParaRPr>
          </a:p>
          <a:p>
            <a:pPr algn="just" eaLnBrk="0" hangingPunct="0"/>
            <a:endParaRPr lang="ru-RU" sz="2000" b="1" i="1">
              <a:solidFill>
                <a:srgbClr val="663300"/>
              </a:solidFill>
              <a:latin typeface="Arial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66750" y="234950"/>
          <a:ext cx="8786874" cy="662227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5752"/>
                <a:gridCol w="3571900"/>
                <a:gridCol w="2928958"/>
                <a:gridCol w="2000264"/>
              </a:tblGrid>
              <a:tr h="328614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5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Слагаемые нравственной культуры.</a:t>
                      </a:r>
                    </a:p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Прекрасное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безобразное в природе и в жизни человека.</a:t>
                      </a:r>
                    </a:p>
                    <a:p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Исторические места нашего края.</a:t>
                      </a:r>
                    </a:p>
                    <a:p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 как источники формирования нравственных ценностей.</a:t>
                      </a:r>
                    </a:p>
                    <a:p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Вся жизнь—театр.</a:t>
                      </a:r>
                    </a:p>
                    <a:p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Музеи, выставки, галереи.</a:t>
                      </a:r>
                    </a:p>
                    <a:p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Музыкальная культура.</a:t>
                      </a:r>
                    </a:p>
                    <a:p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Я жизнь свою как киноленту…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Подвести к пониманию культуры человека внешней и внутренней;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формирование правильных представлений о конфликте; несовпадение взглядов точек зрения, жизненных позиций, способы разрешения; приобщение к чтению, музыке, художественному искусству.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дискуссионные качели»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-пять минут «с…»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комплиментиана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Экскурсия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--диспут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-вечер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-обмен мнениями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46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Заключение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 сам себе воспитатель.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Воспитание нравственных ценностей и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самоценностей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поддержание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самоактуализацииуч-ся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; дальнейшее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изучение и развитие ценностей человека в культурно-нравственном аспекте; включение в процессы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смыслотворчества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-беседа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-диспут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-сочинение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-обмен мнениями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--классный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час-праздник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традь">
  <a:themeElements>
    <a:clrScheme name="Тетрадь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2_Тетрадь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Office\Шаблоны\Дизайны презентаций\Безмятежность.pot</Template>
  <TotalTime>3921</TotalTime>
  <Words>1275</Words>
  <Application>Microsoft Office PowerPoint</Application>
  <PresentationFormat>Лист A4 (210x297 мм)</PresentationFormat>
  <Paragraphs>263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2_Тетрадь</vt:lpstr>
      <vt:lpstr>    Высшее педагогическое образование  Дагестанский государственный педагогический университет по специальности     «Русский язык и литература»               Педагогический стаж -4 года Квалификационная категория – первая    </vt:lpstr>
      <vt:lpstr>Слайд 2</vt:lpstr>
      <vt:lpstr>Слайд 3</vt:lpstr>
      <vt:lpstr>Слайд 4</vt:lpstr>
      <vt:lpstr>Слайд 5</vt:lpstr>
      <vt:lpstr>Слайд 6</vt:lpstr>
      <vt:lpstr>».</vt:lpstr>
      <vt:lpstr>Слайд 8</vt:lpstr>
      <vt:lpstr>Слайд 9</vt:lpstr>
      <vt:lpstr>В своей работе использую современные педагогические технологии</vt:lpstr>
      <vt:lpstr>Слайд 11</vt:lpstr>
      <vt:lpstr>Слайд 12</vt:lpstr>
      <vt:lpstr>Слайд 13</vt:lpstr>
      <vt:lpstr>  В воспитательной работе считаю главным:  понимание ребёнка  (проникновение в его внутренний мир)  признание ребёнка  (право быть самим собой)  принятие ребёнка  (положительное к нему отношение)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/>
  <cp:lastModifiedBy>Windows User</cp:lastModifiedBy>
  <cp:revision>269</cp:revision>
  <cp:lastPrinted>2003-11-20T14:17:18Z</cp:lastPrinted>
  <dcterms:created xsi:type="dcterms:W3CDTF">1601-01-01T00:00:00Z</dcterms:created>
  <dcterms:modified xsi:type="dcterms:W3CDTF">2014-02-05T09:57:16Z</dcterms:modified>
</cp:coreProperties>
</file>