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8" r:id="rId16"/>
    <p:sldId id="270" r:id="rId17"/>
    <p:sldId id="271" r:id="rId18"/>
    <p:sldId id="272" r:id="rId19"/>
    <p:sldId id="273" r:id="rId20"/>
    <p:sldId id="274" r:id="rId21"/>
    <p:sldId id="276" r:id="rId22"/>
    <p:sldId id="275" r:id="rId23"/>
    <p:sldId id="277" r:id="rId24"/>
    <p:sldId id="279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48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03624-4B22-4723-8CC9-3206F31CF5CB}" type="datetimeFigureOut">
              <a:rPr lang="ru-RU" smtClean="0"/>
              <a:t>17.05.2017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F139415-E294-47A6-A3D3-0E623F6239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4548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03624-4B22-4723-8CC9-3206F31CF5CB}" type="datetimeFigureOut">
              <a:rPr lang="ru-RU" smtClean="0"/>
              <a:t>17.05.2017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F139415-E294-47A6-A3D3-0E623F6239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71619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03624-4B22-4723-8CC9-3206F31CF5CB}" type="datetimeFigureOut">
              <a:rPr lang="ru-RU" smtClean="0"/>
              <a:t>17.05.2017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F139415-E294-47A6-A3D3-0E623F6239B9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727497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03624-4B22-4723-8CC9-3206F31CF5CB}" type="datetimeFigureOut">
              <a:rPr lang="ru-RU" smtClean="0"/>
              <a:t>17.05.2017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F139415-E294-47A6-A3D3-0E623F6239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77345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03624-4B22-4723-8CC9-3206F31CF5CB}" type="datetimeFigureOut">
              <a:rPr lang="ru-RU" smtClean="0"/>
              <a:t>17.05.2017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F139415-E294-47A6-A3D3-0E623F6239B9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862295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03624-4B22-4723-8CC9-3206F31CF5CB}" type="datetimeFigureOut">
              <a:rPr lang="ru-RU" smtClean="0"/>
              <a:t>17.05.2017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F139415-E294-47A6-A3D3-0E623F6239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17600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03624-4B22-4723-8CC9-3206F31CF5CB}" type="datetimeFigureOut">
              <a:rPr lang="ru-RU" smtClean="0"/>
              <a:t>17.05.2017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39415-E294-47A6-A3D3-0E623F6239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82218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03624-4B22-4723-8CC9-3206F31CF5CB}" type="datetimeFigureOut">
              <a:rPr lang="ru-RU" smtClean="0"/>
              <a:t>17.05.2017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39415-E294-47A6-A3D3-0E623F6239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0243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03624-4B22-4723-8CC9-3206F31CF5CB}" type="datetimeFigureOut">
              <a:rPr lang="ru-RU" smtClean="0"/>
              <a:t>17.05.2017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39415-E294-47A6-A3D3-0E623F6239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24903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03624-4B22-4723-8CC9-3206F31CF5CB}" type="datetimeFigureOut">
              <a:rPr lang="ru-RU" smtClean="0"/>
              <a:t>17.05.2017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F139415-E294-47A6-A3D3-0E623F6239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3877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03624-4B22-4723-8CC9-3206F31CF5CB}" type="datetimeFigureOut">
              <a:rPr lang="ru-RU" smtClean="0"/>
              <a:t>17.05.2017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F139415-E294-47A6-A3D3-0E623F6239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3776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03624-4B22-4723-8CC9-3206F31CF5CB}" type="datetimeFigureOut">
              <a:rPr lang="ru-RU" smtClean="0"/>
              <a:t>17.05.2017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F139415-E294-47A6-A3D3-0E623F6239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7274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03624-4B22-4723-8CC9-3206F31CF5CB}" type="datetimeFigureOut">
              <a:rPr lang="ru-RU" smtClean="0"/>
              <a:t>17.05.2017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39415-E294-47A6-A3D3-0E623F6239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2266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03624-4B22-4723-8CC9-3206F31CF5CB}" type="datetimeFigureOut">
              <a:rPr lang="ru-RU" smtClean="0"/>
              <a:t>17.05.2017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39415-E294-47A6-A3D3-0E623F6239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087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03624-4B22-4723-8CC9-3206F31CF5CB}" type="datetimeFigureOut">
              <a:rPr lang="ru-RU" smtClean="0"/>
              <a:t>17.05.2017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39415-E294-47A6-A3D3-0E623F6239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10277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403624-4B22-4723-8CC9-3206F31CF5CB}" type="datetimeFigureOut">
              <a:rPr lang="ru-RU" smtClean="0"/>
              <a:t>17.05.2017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F139415-E294-47A6-A3D3-0E623F6239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498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403624-4B22-4723-8CC9-3206F31CF5CB}" type="datetimeFigureOut">
              <a:rPr lang="ru-RU" smtClean="0"/>
              <a:t>17.05.2017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F139415-E294-47A6-A3D3-0E623F6239B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7882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jp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9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8.jpg"/><Relationship Id="rId5" Type="http://schemas.openxmlformats.org/officeDocument/2006/relationships/image" Target="../media/image27.jpg"/><Relationship Id="rId4" Type="http://schemas.openxmlformats.org/officeDocument/2006/relationships/image" Target="../media/image2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1233805"/>
            <a:ext cx="10515600" cy="6157595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Авар калам.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класс.</a:t>
            </a:r>
            <a:b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Имам </a:t>
            </a:r>
            <a:r>
              <a:rPr lang="ru-RU" sz="54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Шамил</a:t>
            </a:r>
            <a:r>
              <a:rPr lang="ru-RU" sz="5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8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800" b="1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Выполнила учитель начальных классов</a:t>
            </a:r>
            <a:b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МКОУ «</a:t>
            </a:r>
            <a:r>
              <a:rPr lang="ru-RU" sz="24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Чиркатинская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СОШ»</a:t>
            </a:r>
            <a:b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Шихмирзаева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Рахима </a:t>
            </a:r>
            <a:r>
              <a:rPr lang="ru-RU" sz="2400" b="1" i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Ибрагимовна</a:t>
            </a:r>
            <a:r>
              <a:rPr lang="ru-RU" sz="24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5400" b="1" i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68" t="35111" r="1802" b="17333"/>
          <a:stretch/>
        </p:blipFill>
        <p:spPr>
          <a:xfrm rot="21401187">
            <a:off x="6409345" y="1046569"/>
            <a:ext cx="4977871" cy="426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40446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64480" y="400318"/>
            <a:ext cx="6096000" cy="510909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1834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соналъ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Шамиль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вищула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имамлъун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амма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гьес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инкар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гьабула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имамлъиялдаса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гьелъул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бугеб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к1удияб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жавабчилъи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бихьун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Гьесда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чанго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нухалъ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нахъеги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гьарула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имамлъи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гьабейилан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иргадулаб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гьединаб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гьари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х1укму, г1емер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ургъелал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пикру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гьабун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гьес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къабул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гьабула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Шамил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имамлъун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вахъуна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Гьелдасан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байбихьана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Дагъистаналъул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к1удияб </a:t>
            </a:r>
            <a:r>
              <a:rPr lang="ru-RU" sz="28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къиса</a:t>
            </a:r>
            <a:r>
              <a:rPr lang="ru-RU" sz="2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2" t="27778" b="13778"/>
          <a:stretch/>
        </p:blipFill>
        <p:spPr>
          <a:xfrm>
            <a:off x="944880" y="822960"/>
            <a:ext cx="3818572" cy="4008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731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94360" y="1167676"/>
            <a:ext cx="818388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4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Рукъалабаз</a:t>
            </a:r>
            <a:r>
              <a:rPr lang="ru-RU" sz="4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ц1ураб </a:t>
            </a:r>
            <a:r>
              <a:rPr lang="ru-RU" sz="44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гужгат</a:t>
            </a:r>
            <a:r>
              <a:rPr lang="ru-RU" sz="4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рет1арав</a:t>
            </a:r>
          </a:p>
          <a:p>
            <a:r>
              <a:rPr lang="ru-RU" sz="44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Денгал</a:t>
            </a:r>
            <a:r>
              <a:rPr lang="ru-RU" sz="4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Мух1амадил </a:t>
            </a:r>
            <a:r>
              <a:rPr lang="ru-RU" sz="44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мискинав</a:t>
            </a:r>
            <a:r>
              <a:rPr lang="ru-RU" sz="4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васас</a:t>
            </a:r>
            <a:r>
              <a:rPr lang="ru-RU" sz="4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4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Муса-</a:t>
            </a:r>
            <a:r>
              <a:rPr lang="ru-RU" sz="44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аварагас</a:t>
            </a:r>
            <a:r>
              <a:rPr lang="ru-RU" sz="4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нек1о </a:t>
            </a:r>
            <a:r>
              <a:rPr lang="ru-RU" sz="44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халкъ</a:t>
            </a:r>
            <a:r>
              <a:rPr lang="ru-RU" sz="4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г1адин,</a:t>
            </a:r>
          </a:p>
          <a:p>
            <a:r>
              <a:rPr lang="ru-RU" sz="44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Росаби</a:t>
            </a:r>
            <a:r>
              <a:rPr lang="ru-RU" sz="4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ах1ана рит1ухъаб </a:t>
            </a:r>
            <a:r>
              <a:rPr lang="ru-RU" sz="4400" b="1" i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рагъде</a:t>
            </a:r>
            <a:r>
              <a:rPr lang="ru-RU" sz="4400" b="1" i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400" b="1" i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2" t="20889" b="23334"/>
          <a:stretch/>
        </p:blipFill>
        <p:spPr>
          <a:xfrm>
            <a:off x="8214360" y="958096"/>
            <a:ext cx="3818572" cy="3825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4726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70560" y="1119277"/>
            <a:ext cx="810768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Суалал</a:t>
            </a:r>
            <a:r>
              <a:rPr lang="ru-RU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1.Шамил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Дагъистаналъул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щив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кколев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2.Шамил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кив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гьавурав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3.Т1оцебе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Шамилида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ц1ар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щиб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бук1араб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щай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гьеб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хисараб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4.К1удияв г1ейгун, Шамиль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кинав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вук1арав?</a:t>
            </a:r>
          </a:p>
          <a:p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5.Ц1ализе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Шамил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кинав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вук1арав?</a:t>
            </a:r>
            <a:endParaRPr lang="ru-RU" sz="3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2" t="15333"/>
          <a:stretch/>
        </p:blipFill>
        <p:spPr>
          <a:xfrm>
            <a:off x="8641080" y="1486738"/>
            <a:ext cx="3291840" cy="5005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835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7373" y="1234440"/>
            <a:ext cx="13376427" cy="3936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905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63040" y="563880"/>
            <a:ext cx="10728960" cy="56401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Шамилица</a:t>
            </a:r>
            <a:r>
              <a:rPr lang="ru-RU" sz="32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абулаан</a:t>
            </a:r>
            <a:r>
              <a:rPr lang="ru-RU" sz="3200" b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Хадуб</a:t>
            </a:r>
            <a:r>
              <a:rPr lang="ru-RU" sz="40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бук1инелъул </a:t>
            </a:r>
            <a:r>
              <a:rPr lang="ru-RU" sz="40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пикру</a:t>
            </a:r>
            <a:r>
              <a:rPr lang="ru-RU" sz="40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гьабулев</a:t>
            </a:r>
            <a:r>
              <a:rPr lang="ru-RU" sz="40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багьадур</a:t>
            </a:r>
            <a:r>
              <a:rPr lang="ru-RU" sz="40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гуро</a:t>
            </a:r>
            <a:r>
              <a:rPr lang="ru-RU" sz="40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200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Т1агърал г1емер </a:t>
            </a:r>
            <a:r>
              <a:rPr lang="ru-RU" sz="40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руго</a:t>
            </a:r>
            <a:r>
              <a:rPr lang="ru-RU" sz="40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40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бихьинал</a:t>
            </a:r>
            <a:r>
              <a:rPr lang="ru-RU" sz="40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дагь</a:t>
            </a:r>
            <a:r>
              <a:rPr lang="ru-RU" sz="40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руго</a:t>
            </a:r>
            <a:r>
              <a:rPr lang="ru-RU" sz="40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200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Г1елмуялъул мац1 бич1ч1уларезда, </a:t>
            </a:r>
            <a:r>
              <a:rPr lang="ru-RU" sz="40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хонжрол</a:t>
            </a:r>
            <a:r>
              <a:rPr lang="ru-RU" sz="40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мац1 бич1ч1унеб.</a:t>
            </a:r>
            <a:endParaRPr lang="ru-RU" sz="3200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40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Аллагь</a:t>
            </a:r>
            <a:r>
              <a:rPr lang="ru-RU" sz="40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тун бат1иясдаса х1инкъулев </a:t>
            </a:r>
            <a:r>
              <a:rPr lang="ru-RU" sz="40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бихьинчи</a:t>
            </a:r>
            <a:r>
              <a:rPr lang="ru-RU" sz="40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40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гуро</a:t>
            </a:r>
            <a:r>
              <a:rPr lang="ru-RU" sz="40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32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90545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 </a:t>
            </a:r>
            <a:r>
              <a:rPr lang="ru-RU" b="1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бищунго</a:t>
            </a:r>
            <a:r>
              <a:rPr lang="ru-RU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ц1одорго вук1а </a:t>
            </a:r>
            <a:r>
              <a:rPr lang="ru-RU" b="1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гьудуласул</a:t>
            </a:r>
            <a:r>
              <a:rPr lang="ru-RU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куц </a:t>
            </a:r>
            <a:r>
              <a:rPr lang="ru-RU" b="1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бугев</a:t>
            </a:r>
            <a:r>
              <a:rPr lang="ru-RU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тушманасдаса</a:t>
            </a:r>
            <a:r>
              <a:rPr lang="ru-RU" b="1" i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7" t="46000" r="-1" b="9334"/>
          <a:stretch/>
        </p:blipFill>
        <p:spPr>
          <a:xfrm>
            <a:off x="2255520" y="1571278"/>
            <a:ext cx="6355079" cy="5118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19576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6720" y="1188720"/>
            <a:ext cx="11582400" cy="54503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i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Шамилица</a:t>
            </a:r>
            <a:r>
              <a:rPr lang="ru-RU" sz="3200" b="1" i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абулаан</a:t>
            </a:r>
            <a:r>
              <a:rPr lang="ru-RU" sz="3200" b="1" i="1" dirty="0" smtClean="0">
                <a:solidFill>
                  <a:srgbClr val="7030A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Гьерсилги</a:t>
            </a:r>
            <a:r>
              <a:rPr lang="ru-RU" sz="32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х1акъикъаталъулги г1урхъи </a:t>
            </a:r>
            <a:r>
              <a:rPr lang="ru-RU" sz="32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хонжрол</a:t>
            </a:r>
            <a:r>
              <a:rPr lang="ru-RU" sz="32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балалда</a:t>
            </a:r>
            <a:r>
              <a:rPr lang="ru-RU" sz="32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бук1унеб.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Х1инкъиялъ </a:t>
            </a:r>
            <a:r>
              <a:rPr lang="ru-RU" sz="32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щивниги</a:t>
            </a:r>
            <a:r>
              <a:rPr lang="ru-RU" sz="32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хвасар</a:t>
            </a:r>
            <a:r>
              <a:rPr lang="ru-RU" sz="32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гьавич1о.</a:t>
            </a:r>
            <a:endParaRPr lang="ru-RU" sz="2400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Багьадурасда</a:t>
            </a:r>
            <a:r>
              <a:rPr lang="ru-RU" sz="32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х1инкъи </a:t>
            </a:r>
            <a:r>
              <a:rPr lang="ru-RU" sz="32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лъаларо</a:t>
            </a:r>
            <a:r>
              <a:rPr lang="ru-RU" sz="32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х1инкъучил рек1елъа </a:t>
            </a:r>
            <a:r>
              <a:rPr lang="ru-RU" sz="32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гьеб</a:t>
            </a:r>
            <a:r>
              <a:rPr lang="ru-RU" sz="32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х1ал </a:t>
            </a:r>
            <a:r>
              <a:rPr lang="ru-RU" sz="32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киданиги</a:t>
            </a:r>
            <a:r>
              <a:rPr lang="ru-RU" sz="32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т1аг1унаро.</a:t>
            </a:r>
            <a:endParaRPr lang="ru-RU" sz="2400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Бищун</a:t>
            </a:r>
            <a:r>
              <a:rPr lang="ru-RU" sz="32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къуватаб</a:t>
            </a:r>
            <a:r>
              <a:rPr lang="ru-RU" sz="32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щулалъи</a:t>
            </a:r>
            <a:r>
              <a:rPr lang="ru-RU" sz="32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Ват1аналде </a:t>
            </a:r>
            <a:r>
              <a:rPr lang="ru-RU" sz="32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бугеб</a:t>
            </a:r>
            <a:r>
              <a:rPr lang="ru-RU" sz="32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рокьи</a:t>
            </a:r>
            <a:r>
              <a:rPr lang="ru-RU" sz="32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Бах1арчилъи </a:t>
            </a:r>
            <a:r>
              <a:rPr lang="ru-RU" sz="32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буго</a:t>
            </a:r>
            <a:r>
              <a:rPr lang="ru-RU" sz="32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цо</a:t>
            </a:r>
            <a:r>
              <a:rPr lang="ru-RU" sz="32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лах1заталъул </a:t>
            </a:r>
            <a:r>
              <a:rPr lang="ru-RU" sz="32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сабру</a:t>
            </a:r>
            <a:r>
              <a:rPr lang="ru-RU" sz="32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b="1" dirty="0" smtClean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32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Сабруялъул</a:t>
            </a:r>
            <a:r>
              <a:rPr lang="ru-RU" sz="32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т1иналде </a:t>
            </a:r>
            <a:r>
              <a:rPr lang="ru-RU" sz="32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ккун</a:t>
            </a:r>
            <a:r>
              <a:rPr lang="ru-RU" sz="32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батула</a:t>
            </a:r>
            <a:r>
              <a:rPr lang="ru-RU" sz="32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месед</a:t>
            </a:r>
            <a:r>
              <a:rPr lang="ru-RU" sz="3200" b="1" i="1" dirty="0" smtClean="0">
                <a:solidFill>
                  <a:srgbClr val="C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05910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5034734"/>
              </p:ext>
            </p:extLst>
          </p:nvPr>
        </p:nvGraphicFramePr>
        <p:xfrm>
          <a:off x="5760718" y="1645919"/>
          <a:ext cx="4541520" cy="4587241"/>
        </p:xfrm>
        <a:graphic>
          <a:graphicData uri="http://schemas.openxmlformats.org/drawingml/2006/table">
            <a:tbl>
              <a:tblPr firstRow="1" firstCol="1" bandRow="1"/>
              <a:tblGrid>
                <a:gridCol w="503806"/>
                <a:gridCol w="443721"/>
                <a:gridCol w="478716"/>
                <a:gridCol w="462867"/>
                <a:gridCol w="503145"/>
                <a:gridCol w="375048"/>
                <a:gridCol w="351937"/>
                <a:gridCol w="479376"/>
                <a:gridCol w="463528"/>
                <a:gridCol w="479376"/>
              </a:tblGrid>
              <a:tr h="6723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Къ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Гь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Х1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Ы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9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Ш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К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Я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23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Щ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Хъ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23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Ю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Ф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Й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Т1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23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Б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С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Х1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97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Ж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Е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М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23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Гъ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Ч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У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Д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Р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277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З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Ц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Г1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Л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И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О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Т</a:t>
                      </a:r>
                      <a:endParaRPr lang="ru-RU" sz="80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Ё</a:t>
                      </a:r>
                      <a:endParaRPr lang="ru-RU" sz="8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2487" marR="5248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5304571" y="324627"/>
            <a:ext cx="13229687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Филворд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«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Шамилил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хъизам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  <a:endParaRPr kumimoji="0" lang="ru-RU" altLang="ru-RU" sz="105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86" y="929639"/>
            <a:ext cx="4618685" cy="4576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317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2920" y="1196876"/>
            <a:ext cx="6096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Дагъистан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бечедаб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буго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рорхатал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муг1руздалъунги, г1ат1идал </a:t>
            </a:r>
            <a:r>
              <a:rPr lang="ru-RU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авлахъаздалъунги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- </a:t>
            </a:r>
            <a:r>
              <a:rPr lang="ru-RU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дунялалда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ц1ар раг1арал </a:t>
            </a:r>
            <a:r>
              <a:rPr lang="ru-RU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багьадурзабаздалъунги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Амма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киназдасаго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борхатаб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мег1ерлъун </a:t>
            </a:r>
            <a:r>
              <a:rPr lang="ru-RU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Дагъистаналъе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Ах1улгох1 </a:t>
            </a:r>
            <a:r>
              <a:rPr lang="ru-RU" sz="2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буго</a:t>
            </a:r>
            <a:r>
              <a:rPr lang="ru-RU" sz="24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160" y="1895690"/>
            <a:ext cx="4998720" cy="353555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46" y="3505200"/>
            <a:ext cx="3033665" cy="2386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689832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49440" y="324118"/>
            <a:ext cx="6096000" cy="403187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Асх1абзаби </a:t>
            </a:r>
            <a:r>
              <a:rPr lang="ru-RU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гъурараб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Бадру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Ух1удалдацин,</a:t>
            </a:r>
          </a:p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Ах1улгох1да г1адинаб, </a:t>
            </a:r>
          </a:p>
          <a:p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Х1алуцараб </a:t>
            </a:r>
            <a:r>
              <a:rPr lang="ru-RU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рагъ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ккеч1о.</a:t>
            </a:r>
          </a:p>
          <a:p>
            <a:r>
              <a:rPr lang="ru-RU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Гьаниб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шугьадаазда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Бихьараб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гулил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къиса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Къаралабалъ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гурони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Цоги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кибго</a:t>
            </a:r>
            <a:r>
              <a:rPr lang="ru-RU" sz="32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бихьич1о.</a:t>
            </a:r>
            <a:endParaRPr lang="ru-RU" sz="32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" y="324118"/>
            <a:ext cx="3552127" cy="23044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80" y="4567237"/>
            <a:ext cx="2295525" cy="19907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2102" y="3015823"/>
            <a:ext cx="3573780" cy="268033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19" t="41556" r="8914" b="1110"/>
          <a:stretch/>
        </p:blipFill>
        <p:spPr>
          <a:xfrm>
            <a:off x="4620402" y="324118"/>
            <a:ext cx="1935480" cy="2389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09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Dagestan_na_avarskom_yazyke_-_Rasul_Gamzatov_(iPlayer.fm)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99708" y="5372984"/>
            <a:ext cx="609600" cy="6096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075770">
            <a:off x="187587" y="320800"/>
            <a:ext cx="4184222" cy="278948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735329">
            <a:off x="7877395" y="377999"/>
            <a:ext cx="3653028" cy="25368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7300">
            <a:off x="8208631" y="4049909"/>
            <a:ext cx="3870960" cy="25579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179" y="2414945"/>
            <a:ext cx="4894259" cy="326283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5216" y="252499"/>
            <a:ext cx="2476860" cy="185764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3611">
            <a:off x="442209" y="4009461"/>
            <a:ext cx="2388308" cy="179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2557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2" dur="829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audio>
              <p:cMediaNode vol="80000">
                <p:cTn id="7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07720" y="1255098"/>
            <a:ext cx="6096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Ах1улгох1 –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гьеб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лъугьана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маг1арулазул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бихьинчилъи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бах1арчилъи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борцунеб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бак1лъун. Ах1улгох1-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гьеб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лъугьана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диналде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имамасде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бугеб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божилъи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Ват1аналде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бугеб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рокьи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борцунеб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борхалъилъун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Ах1улгох1 –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гьеб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лъугьана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къапич1ого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кодоб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хвалчен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ханжарги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босун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г1арадабазде, тунк1азде т1аде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унеб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цо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чияс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анц1гоясе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жаваб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кьолеб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кьалда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бергьунеб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майданлъун</a:t>
            </a:r>
            <a:r>
              <a:rPr lang="ru-RU" sz="2800" b="1" dirty="0" smtClean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8452" y="1560194"/>
            <a:ext cx="5391302" cy="34842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8813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0764" y="427533"/>
            <a:ext cx="8911687" cy="1280890"/>
          </a:xfrm>
        </p:spPr>
        <p:txBody>
          <a:bodyPr>
            <a:normAutofit/>
          </a:bodyPr>
          <a:lstStyle/>
          <a:p>
            <a:r>
              <a:rPr lang="ru-RU" sz="4800" b="1" dirty="0" smtClean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Сценка.</a:t>
            </a:r>
            <a:endParaRPr lang="ru-RU" sz="4800" b="1" dirty="0">
              <a:solidFill>
                <a:srgbClr val="FFC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002" y="171450"/>
            <a:ext cx="2570064" cy="317277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4240" y="3596639"/>
            <a:ext cx="4815839" cy="303395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3958" y="427533"/>
            <a:ext cx="4434839" cy="249459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" t="23778" r="-1" b="14889"/>
          <a:stretch/>
        </p:blipFill>
        <p:spPr>
          <a:xfrm>
            <a:off x="3089700" y="2424350"/>
            <a:ext cx="3833813" cy="4206240"/>
          </a:xfrm>
          <a:prstGeom prst="rect">
            <a:avLst/>
          </a:prstGeom>
        </p:spPr>
      </p:pic>
      <p:pic>
        <p:nvPicPr>
          <p:cNvPr id="7" name="Восточная песня - Красивая турецкая грустная музыка___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684520" y="539496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4049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710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1160" y="0"/>
            <a:ext cx="10530840" cy="505968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" t="24888" r="-791" b="19334"/>
          <a:stretch/>
        </p:blipFill>
        <p:spPr>
          <a:xfrm>
            <a:off x="9147097" y="4175761"/>
            <a:ext cx="2709623" cy="2682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87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41120" y="359956"/>
            <a:ext cx="6096000" cy="243143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Рокъобе</a:t>
            </a:r>
            <a:r>
              <a:rPr 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х1алт1и.</a:t>
            </a:r>
          </a:p>
          <a:p>
            <a:endParaRPr lang="ru-RU" sz="24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Гьум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120-123 </a:t>
            </a:r>
            <a:r>
              <a:rPr lang="ru-RU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Шамил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имамасул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васият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рек1ехъе </a:t>
            </a:r>
            <a:r>
              <a:rPr lang="ru-RU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лъазабизе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«</a:t>
            </a:r>
            <a:r>
              <a:rPr lang="ru-RU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Шамилил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Г1олохъанлъи» </a:t>
            </a:r>
            <a:r>
              <a:rPr lang="ru-RU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абураб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хабаралъул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къокъаб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х1асил </a:t>
            </a:r>
            <a:r>
              <a:rPr lang="ru-RU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бицине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лъазабизе</a:t>
            </a:r>
            <a:r>
              <a:rPr lang="ru-RU" sz="2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6490" y="2671762"/>
            <a:ext cx="5753100" cy="39528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3477" y="3744277"/>
            <a:ext cx="2143125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5172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92680" y="578485"/>
            <a:ext cx="10515600" cy="5288915"/>
          </a:xfrm>
        </p:spPr>
        <p:txBody>
          <a:bodyPr>
            <a:normAutofit/>
          </a:bodyPr>
          <a:lstStyle/>
          <a:p>
            <a:r>
              <a:rPr lang="ru-RU" sz="6000" b="1" dirty="0" err="1">
                <a:solidFill>
                  <a:srgbClr val="FF0000"/>
                </a:solidFill>
                <a:latin typeface="Monotype Corsiva" panose="03010101010201010101" pitchFamily="66" charset="0"/>
              </a:rPr>
              <a:t>Гьарула</a:t>
            </a:r>
            <a:r>
              <a:rPr lang="ru-RU" sz="6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 </a:t>
            </a:r>
            <a:r>
              <a:rPr lang="ru-RU" sz="6000" b="1" dirty="0" err="1">
                <a:solidFill>
                  <a:srgbClr val="FF0000"/>
                </a:solidFill>
                <a:latin typeface="Monotype Corsiva" panose="03010101010201010101" pitchFamily="66" charset="0"/>
              </a:rPr>
              <a:t>цадахъ</a:t>
            </a:r>
            <a:r>
              <a:rPr lang="ru-RU" sz="6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 </a:t>
            </a:r>
            <a:r>
              <a:rPr lang="ru-RU" sz="6000" b="1" dirty="0" err="1">
                <a:solidFill>
                  <a:srgbClr val="FF0000"/>
                </a:solidFill>
                <a:latin typeface="Monotype Corsiva" panose="03010101010201010101" pitchFamily="66" charset="0"/>
              </a:rPr>
              <a:t>босе</a:t>
            </a:r>
            <a:r>
              <a:rPr lang="ru-RU" sz="6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,</a:t>
            </a:r>
            <a:br>
              <a:rPr lang="ru-RU" sz="6000" b="1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6000" b="1" dirty="0" err="1">
                <a:solidFill>
                  <a:srgbClr val="FF0000"/>
                </a:solidFill>
                <a:latin typeface="Monotype Corsiva" panose="03010101010201010101" pitchFamily="66" charset="0"/>
              </a:rPr>
              <a:t>Гьарула</a:t>
            </a:r>
            <a:r>
              <a:rPr lang="ru-RU" sz="6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 к1очон тоге,</a:t>
            </a:r>
            <a:br>
              <a:rPr lang="ru-RU" sz="6000" b="1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6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К1удияб бах1арчилъи,</a:t>
            </a:r>
            <a:br>
              <a:rPr lang="ru-RU" sz="6000" b="1" dirty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6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Гьит1инаб </a:t>
            </a:r>
            <a:r>
              <a:rPr lang="ru-RU" sz="6000" b="1" dirty="0" err="1">
                <a:solidFill>
                  <a:srgbClr val="FF0000"/>
                </a:solidFill>
                <a:latin typeface="Monotype Corsiva" panose="03010101010201010101" pitchFamily="66" charset="0"/>
              </a:rPr>
              <a:t>дур</a:t>
            </a:r>
            <a:r>
              <a:rPr lang="ru-RU" sz="6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 </a:t>
            </a:r>
            <a:r>
              <a:rPr lang="ru-RU" sz="6000" b="1" dirty="0" err="1">
                <a:solidFill>
                  <a:srgbClr val="FF0000"/>
                </a:solidFill>
                <a:latin typeface="Monotype Corsiva" panose="03010101010201010101" pitchFamily="66" charset="0"/>
              </a:rPr>
              <a:t>халкъалъул</a:t>
            </a:r>
            <a:r>
              <a:rPr lang="ru-RU" sz="6000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dirty="0">
                <a:solidFill>
                  <a:srgbClr val="7030A0"/>
                </a:solidFill>
                <a:latin typeface="Monotype Corsiva" panose="03010101010201010101" pitchFamily="66" charset="0"/>
              </a:rPr>
              <a:t>(Расул Х1амзатов.)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5377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77840" y="259080"/>
            <a:ext cx="641604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Дарсил</a:t>
            </a: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мурад</a:t>
            </a: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Имам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Шамилил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г1умруялъулгун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лъай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хъвай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гьабизе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ц1алараб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асаралъул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маг1на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жидецаго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босизе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(ай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аслияб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пикружидерго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раг1абаздалъун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загьир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гьабизе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асаралъул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герой,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гьесул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сипат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сурат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гьес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гьабураб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иш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загьир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гьарурал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пикраби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бихьизабизе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Шамилил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ишазе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г1амал-хасияталъе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къимат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кьезе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героясдехун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гьес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г1ахьаллъи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гьабулеб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лъугьа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бахъиналдехун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авторасул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ялъуни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жидер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бугеб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бербалагьи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загьир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гьабизе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Шамилил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сипат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сурат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цебеч1езабулел раг1аби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ратизе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суалазул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кумекалдалъун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тексталъул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х1асил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тартибалда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бицине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Ват1аналдехун,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багьадурзабаздехун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рокьи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бижизабизе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4120" y="676910"/>
            <a:ext cx="2997200" cy="410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8527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9560" y="2461736"/>
            <a:ext cx="559308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Дагъистан</a:t>
            </a:r>
            <a:endParaRPr lang="ru-RU" sz="2800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Ват1аналъул гъот1ол гьит1инаб г1аркьел,</a:t>
            </a:r>
          </a:p>
          <a:p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Г1аммаб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хъизамалъул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мустах1икъав вас</a:t>
            </a:r>
          </a:p>
          <a:p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михъал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урхъарав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кьалул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багьадур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Кьибилго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урхъарав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чодул</a:t>
            </a:r>
            <a:r>
              <a:rPr lang="ru-RU" sz="2800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рек1арав.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9720" y="914400"/>
            <a:ext cx="6812280" cy="454152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5780" y="1097280"/>
            <a:ext cx="3073290" cy="4206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8897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781800" y="1036320"/>
            <a:ext cx="43434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Шамиль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гьавуна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26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июналда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(7июлалда) 1797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соналъ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бусурбабазул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календаралда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рекъон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мух1аррам моц1алъул т1оцебесеб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къоялъ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Генуб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росулъ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узденчи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Денгасул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Мух1амадил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хъизамалда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8" t="20444" b="22000"/>
          <a:stretch/>
        </p:blipFill>
        <p:spPr>
          <a:xfrm>
            <a:off x="1051561" y="1036320"/>
            <a:ext cx="4245292" cy="4477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65493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61385" y="1164134"/>
            <a:ext cx="6096000" cy="569386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Гьесул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эбел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Бахумеседо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йик1ана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бегзабазул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тухумалъул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Пирбудагъил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яс.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Шамилил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к1удияв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инсуда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ц1ар бук1ана Г1али. Т1оцебе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Шамилида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ц1ар Г1алиян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лъун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бук1ун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буго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Гьит1инаб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мехалъ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гьев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вук1ун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вуго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ц1акъ х1алакъав, г1емер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унтулев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Маг1арулал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божулаан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ц1ар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хисани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лъимер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унтиялъ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теялда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Гьединлъидал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Г1алида ц1ар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Шамилан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хисун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буго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Гьебги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бук1ун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буго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эбелалъул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вацасул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ц1ар.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" t="28000" r="3382" b="13111"/>
          <a:stretch/>
        </p:blipFill>
        <p:spPr>
          <a:xfrm>
            <a:off x="7057385" y="838200"/>
            <a:ext cx="4357375" cy="4998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186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15000" y="339358"/>
            <a:ext cx="6096000" cy="569386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Гьит1инав Шамиль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дагь-дагьккун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сахлъун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лъик1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лъугьун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вуго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К1удияв г1ейгун,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гьесул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лъугьун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вуго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ц1акъ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чорхолъ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вит1арав,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къуват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бугев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тирияв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лебалав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г1олилав.Доб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заманалда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лъимал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ругьун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гьарулел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рук1ун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руго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г1ужда реч1ч1изе,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рекеризе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к1анц1изе,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гугаризе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Шамилие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ц1акъ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бокьулеб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бук1ун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буго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гьединал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къецазулъ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г1ахьаллъи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гьабизе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Хвалчад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хонжрод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вахъинеги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гьесул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гьунар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бук1ун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буго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486" y="867024"/>
            <a:ext cx="2710434" cy="3828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543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80160" y="1271677"/>
            <a:ext cx="6096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Ц1ализеги Шамиль к1удияв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пагьму-гьунар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бугев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вас вук1ун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вуго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Шамилил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т1оцевесев учитель вук1ун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вуго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генуса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Гъази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–Мух1амад.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Хадув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гьев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ц1алулев вук1ун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вуго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Унсоколо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гьесул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учитель вук1ун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вуго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Казикумухалдаса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Джамалудин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20 сон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балелде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гьес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лъазабуна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грамматика, логика, риторика, г1араб мац1, философия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лъазаруна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законал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236" t="40000" r="-569" b="16667"/>
          <a:stretch/>
        </p:blipFill>
        <p:spPr>
          <a:xfrm>
            <a:off x="7543801" y="594443"/>
            <a:ext cx="3489960" cy="50410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8832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39371" y="1206699"/>
            <a:ext cx="6096000" cy="526297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Ч1иркъат1а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Реццакь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къварилъухъ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т1обит1араб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данделъиялда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Генуса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Шамилилги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Колоса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Сурхайилги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Игьалиса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Саг1итилги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имамлъун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тезе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суал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лъунила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Гьебго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данделъиялда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суал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бач1ун бук1анила К1ванадаса Г1абдуладибир, яги Г1ашилт1аса Г1абдула, яги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Данухъа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Иманг1али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имамлъун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тезеги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Г1ашилт1аса г1адамазул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биценалда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рекъон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Шамилица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Г1ашилт1аса Г1абдулаги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цеве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тун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жиндица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имамлъи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гьабиларин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абурабила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Амма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гьезул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цоясцин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разилъи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кьеч1ого,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мажлис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биххун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буго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371" y="1325880"/>
            <a:ext cx="4528944" cy="3661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884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126</TotalTime>
  <Words>779</Words>
  <Application>Microsoft Office PowerPoint</Application>
  <PresentationFormat>Широкоэкранный</PresentationFormat>
  <Paragraphs>132</Paragraphs>
  <Slides>24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Arial</vt:lpstr>
      <vt:lpstr>Calibri</vt:lpstr>
      <vt:lpstr>Century Gothic</vt:lpstr>
      <vt:lpstr>Monotype Corsiva</vt:lpstr>
      <vt:lpstr>Times New Roman</vt:lpstr>
      <vt:lpstr>Wingdings 3</vt:lpstr>
      <vt:lpstr>Легкий дым</vt:lpstr>
      <vt:lpstr>Авар калам. 2 класс. Имам Шамил.       Выполнила учитель начальных классов МКОУ «Чиркатинская СОШ» Шихмирзаева Рахима Ибрагимовна.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Мун бищунго ц1одорго вук1а гьудуласул куц бугев тушманасдаса.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                Сценка.</vt:lpstr>
      <vt:lpstr>Презентация PowerPoint</vt:lpstr>
      <vt:lpstr>Презентация PowerPoint</vt:lpstr>
      <vt:lpstr>Гьарула цадахъ босе, Гьарула к1очон тоге, К1удияб бах1арчилъи, Гьит1инаб дур халкъалъул. (Расул Х1амзатов.)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Авар калам. 2 класс. Имам Шамил.       Выполнила учитель начальных классов МКОУ «Чиркатинская СОШ» Шихмирзаева Рахима Ибрагимовна.</dc:title>
  <dc:creator>shihmirzaeva_rahima19@outlook.com</dc:creator>
  <cp:lastModifiedBy>shihmirzaeva_rahima19@outlook.com</cp:lastModifiedBy>
  <cp:revision>16</cp:revision>
  <dcterms:created xsi:type="dcterms:W3CDTF">2017-05-04T19:10:42Z</dcterms:created>
  <dcterms:modified xsi:type="dcterms:W3CDTF">2017-05-17T18:29:47Z</dcterms:modified>
</cp:coreProperties>
</file>