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75" r:id="rId20"/>
    <p:sldId id="278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FB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17" autoAdjust="0"/>
    <p:restoredTop sz="92586" autoAdjust="0"/>
  </p:normalViewPr>
  <p:slideViewPr>
    <p:cSldViewPr>
      <p:cViewPr varScale="1">
        <p:scale>
          <a:sx n="87" d="100"/>
          <a:sy n="87" d="100"/>
        </p:scale>
        <p:origin x="-72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A7146C-5148-411F-BEB0-9AC4CD25D14E}" type="datetimeFigureOut">
              <a:rPr lang="ru-RU" smtClean="0"/>
              <a:pPr/>
              <a:t>22.04.2012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3E9989E-9CDF-4F55-BF7A-9189F0139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РИША\Desktop\картинки\Фотоиллюстрации\Река,поле,лес,города\fon\r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УРОК ХИМИИ В 8 КЛАССЕ</a:t>
            </a:r>
          </a:p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Учитель Черноусова Н.О. МОУ СОШ №2 г.Семикаракорска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isometricOffAxis1Right"/>
              <a:lightRig rig="threePt" dir="t"/>
            </a:scene3d>
          </a:bodyPr>
          <a:lstStyle/>
          <a:p>
            <a:r>
              <a:rPr lang="ru-RU" sz="40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ОБОБЩЕНИЕ СВЕДЕНИЙ ОБ ОСНОВНЫХ КЛАССАХ НЕОРГАНИЧЕСКИХ ВЕЩЕСТВ</a:t>
            </a:r>
            <a:endParaRPr lang="ru-RU" sz="40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19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                              </a:t>
            </a:r>
          </a:p>
          <a:p>
            <a:pPr>
              <a:buNone/>
            </a:pPr>
            <a:r>
              <a:rPr lang="ru-RU" sz="3600" dirty="0" smtClean="0"/>
              <a:t>              </a:t>
            </a:r>
            <a:r>
              <a:rPr lang="en-US" sz="3600" dirty="0" smtClean="0"/>
              <a:t>Cu </a:t>
            </a:r>
            <a:r>
              <a:rPr lang="en-US" sz="3600" dirty="0" smtClean="0">
                <a:latin typeface="Calibri"/>
              </a:rPr>
              <a:t>+  HCl  → </a:t>
            </a:r>
            <a:r>
              <a:rPr lang="ru-RU" sz="3600" dirty="0" smtClean="0">
                <a:latin typeface="Calibri"/>
              </a:rPr>
              <a:t>не идёт</a:t>
            </a:r>
          </a:p>
          <a:p>
            <a:pPr>
              <a:buNone/>
            </a:pPr>
            <a:endParaRPr lang="ru-RU" sz="3600" dirty="0" smtClean="0">
              <a:latin typeface="Calibri"/>
            </a:endParaRPr>
          </a:p>
          <a:p>
            <a:pPr>
              <a:buNone/>
            </a:pPr>
            <a:r>
              <a:rPr lang="ru-RU" sz="3600" dirty="0" smtClean="0">
                <a:latin typeface="Calibri"/>
              </a:rPr>
              <a:t>                </a:t>
            </a:r>
            <a:r>
              <a:rPr lang="en-US" sz="3600" dirty="0" smtClean="0">
                <a:latin typeface="Calibri"/>
              </a:rPr>
              <a:t>2Cu  +  O</a:t>
            </a:r>
            <a:r>
              <a:rPr lang="en-US" sz="3600" baseline="-25000" dirty="0" smtClean="0">
                <a:latin typeface="Calibri"/>
              </a:rPr>
              <a:t>2 </a:t>
            </a:r>
            <a:r>
              <a:rPr lang="en-US" sz="3600" dirty="0" smtClean="0">
                <a:latin typeface="Calibri"/>
              </a:rPr>
              <a:t> →  2CuO</a:t>
            </a:r>
          </a:p>
          <a:p>
            <a:pPr>
              <a:buNone/>
            </a:pPr>
            <a:r>
              <a:rPr lang="ru-RU" sz="3600" dirty="0" smtClean="0">
                <a:latin typeface="Calibri"/>
              </a:rPr>
              <a:t>                </a:t>
            </a:r>
            <a:r>
              <a:rPr lang="en-US" sz="3600" dirty="0" smtClean="0">
                <a:latin typeface="Calibri"/>
              </a:rPr>
              <a:t>CuO  +  2HCl → CuCl</a:t>
            </a:r>
            <a:r>
              <a:rPr lang="en-US" sz="3600" baseline="-25000" dirty="0" smtClean="0">
                <a:latin typeface="Calibri"/>
              </a:rPr>
              <a:t>2</a:t>
            </a:r>
            <a:r>
              <a:rPr lang="en-US" sz="3600" dirty="0" smtClean="0">
                <a:latin typeface="Calibri"/>
              </a:rPr>
              <a:t> + H</a:t>
            </a:r>
            <a:r>
              <a:rPr lang="en-US" sz="3600" baseline="-25000" dirty="0" smtClean="0">
                <a:latin typeface="Calibri"/>
              </a:rPr>
              <a:t>2</a:t>
            </a:r>
            <a:r>
              <a:rPr lang="en-US" sz="3600" dirty="0" smtClean="0">
                <a:latin typeface="Calibri"/>
              </a:rPr>
              <a:t>O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21921 L -0.00104 0.5525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8681 L -0.00382 -0.2465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0"/>
                            </p:stCondLst>
                            <p:childTnLst>
                              <p:par>
                                <p:cTn id="2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0.17407 L 0.00295 -0.15926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428736"/>
            <a:ext cx="4059936" cy="542926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Раздобыв в сарае у дедушки немного белого порошка(какого-то удобрения), школьник принёс его в школу и спросил у учителя: «Что это за вещество?» Проведя несколько опытов с веществом, учитель записал его состав: </a:t>
            </a:r>
            <a:r>
              <a:rPr lang="en-US" dirty="0" smtClean="0"/>
              <a:t>W(N)=35%,W(H)=5%,</a:t>
            </a:r>
            <a:r>
              <a:rPr lang="ru-RU" dirty="0" smtClean="0"/>
              <a:t> </a:t>
            </a:r>
            <a:r>
              <a:rPr lang="en-US" dirty="0" smtClean="0"/>
              <a:t>W(O)=60%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Помоги юному химику определить вещество.</a:t>
            </a:r>
            <a:endParaRPr lang="ru-RU" dirty="0"/>
          </a:p>
        </p:txBody>
      </p:sp>
      <p:pic>
        <p:nvPicPr>
          <p:cNvPr id="1026" name="Picture 2" descr="C:\Users\ИРИША\Desktop\картинки\Новый10_28_08\gif\Люди\human21.gif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142984"/>
            <a:ext cx="2476274" cy="509821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5119710"/>
          </a:xfrm>
          <a:ln>
            <a:noFill/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>
                <a:latin typeface="Andalus" pitchFamily="2" charset="-78"/>
                <a:cs typeface="Andalus" pitchFamily="2" charset="-78"/>
              </a:rPr>
              <a:t>x</a:t>
            </a:r>
            <a:r>
              <a:rPr lang="ru-RU" dirty="0" smtClean="0">
                <a:cs typeface="Andalus" pitchFamily="2" charset="-78"/>
              </a:rPr>
              <a:t> – число атомов  </a:t>
            </a:r>
            <a:r>
              <a:rPr lang="en-US" dirty="0" smtClean="0">
                <a:latin typeface="Andalus" pitchFamily="2" charset="-78"/>
                <a:cs typeface="Andalus" pitchFamily="2" charset="-78"/>
              </a:rPr>
              <a:t>N</a:t>
            </a:r>
            <a:r>
              <a:rPr lang="ru-RU" dirty="0" smtClean="0">
                <a:cs typeface="Andalus" pitchFamily="2" charset="-78"/>
              </a:rPr>
              <a:t>;  </a:t>
            </a:r>
            <a:r>
              <a:rPr lang="en-US" dirty="0" smtClean="0">
                <a:latin typeface="Andalus" pitchFamily="2" charset="-78"/>
                <a:cs typeface="Andalus" pitchFamily="2" charset="-78"/>
              </a:rPr>
              <a:t>y</a:t>
            </a:r>
            <a:r>
              <a:rPr lang="ru-RU" dirty="0" smtClean="0">
                <a:cs typeface="Andalus" pitchFamily="2" charset="-78"/>
              </a:rPr>
              <a:t> – число атомов  </a:t>
            </a:r>
            <a:r>
              <a:rPr lang="en-US" dirty="0" smtClean="0">
                <a:latin typeface="Andalus" pitchFamily="2" charset="-78"/>
                <a:cs typeface="Andalus" pitchFamily="2" charset="-78"/>
              </a:rPr>
              <a:t>H</a:t>
            </a:r>
            <a:r>
              <a:rPr lang="ru-RU" dirty="0" smtClean="0">
                <a:cs typeface="Andalus" pitchFamily="2" charset="-78"/>
              </a:rPr>
              <a:t>;                      </a:t>
            </a:r>
            <a:r>
              <a:rPr lang="en-US" dirty="0" smtClean="0">
                <a:latin typeface="Andalus" pitchFamily="2" charset="-78"/>
                <a:cs typeface="Andalus" pitchFamily="2" charset="-78"/>
              </a:rPr>
              <a:t>z</a:t>
            </a:r>
            <a:r>
              <a:rPr lang="ru-RU" dirty="0" smtClean="0">
                <a:cs typeface="Andalus" pitchFamily="2" charset="-78"/>
              </a:rPr>
              <a:t> – число атомов  </a:t>
            </a:r>
            <a:r>
              <a:rPr lang="en-US" dirty="0" smtClean="0">
                <a:latin typeface="Andalus" pitchFamily="2" charset="-78"/>
                <a:cs typeface="Andalus" pitchFamily="2" charset="-78"/>
              </a:rPr>
              <a:t>O</a:t>
            </a:r>
            <a:endParaRPr lang="ru-RU" dirty="0" smtClean="0">
              <a:cs typeface="Andalus" pitchFamily="2" charset="-78"/>
            </a:endParaRPr>
          </a:p>
          <a:p>
            <a:pPr>
              <a:buNone/>
            </a:pPr>
            <a:r>
              <a:rPr lang="ru-RU" dirty="0" smtClean="0">
                <a:cs typeface="Andalus" pitchFamily="2" charset="-78"/>
              </a:rPr>
              <a:t>  </a:t>
            </a:r>
            <a:r>
              <a:rPr lang="en-US" dirty="0" smtClean="0">
                <a:latin typeface="Andalus" pitchFamily="2" charset="-78"/>
                <a:cs typeface="Andalus" pitchFamily="2" charset="-78"/>
              </a:rPr>
              <a:t>Ar(N) = 14     Ar(H) = 1     Ar(O) = 16</a:t>
            </a:r>
            <a:endParaRPr lang="ru-RU" dirty="0" smtClean="0">
              <a:cs typeface="Andalus" pitchFamily="2" charset="-78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sz="3600" dirty="0" smtClean="0">
                <a:latin typeface="Andalus" pitchFamily="2" charset="-78"/>
                <a:cs typeface="Andalus" pitchFamily="2" charset="-78"/>
              </a:rPr>
              <a:t>  </a:t>
            </a: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               </a:t>
            </a:r>
            <a:r>
              <a:rPr lang="ru-RU" sz="3200" dirty="0" smtClean="0">
                <a:latin typeface="Andalus" pitchFamily="2" charset="-78"/>
                <a:cs typeface="Andalus" pitchFamily="2" charset="-78"/>
              </a:rPr>
              <a:t>      </a:t>
            </a:r>
          </a:p>
          <a:p>
            <a:pPr>
              <a:buNone/>
            </a:pP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 </a:t>
            </a:r>
            <a:r>
              <a:rPr lang="en-US" sz="3600" dirty="0" smtClean="0">
                <a:latin typeface="Andalus" pitchFamily="2" charset="-78"/>
                <a:cs typeface="Andalus" pitchFamily="2" charset="-78"/>
              </a:rPr>
              <a:t>x </a:t>
            </a: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:  </a:t>
            </a:r>
            <a:r>
              <a:rPr lang="en-US" sz="3600" dirty="0" smtClean="0">
                <a:latin typeface="Andalus" pitchFamily="2" charset="-78"/>
                <a:cs typeface="Andalus" pitchFamily="2" charset="-78"/>
              </a:rPr>
              <a:t>y</a:t>
            </a: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: </a:t>
            </a:r>
            <a:r>
              <a:rPr lang="en-US" sz="3600" dirty="0" smtClean="0">
                <a:latin typeface="Andalus" pitchFamily="2" charset="-78"/>
                <a:cs typeface="Andalus" pitchFamily="2" charset="-78"/>
              </a:rPr>
              <a:t>z</a:t>
            </a: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= 35/14 : 5/1 : 60/16 = 2 : 4 : 3</a:t>
            </a:r>
          </a:p>
          <a:p>
            <a:pPr>
              <a:buNone/>
            </a:pP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  </a:t>
            </a:r>
            <a:r>
              <a:rPr lang="en-US" sz="3600" dirty="0" smtClean="0">
                <a:latin typeface="Andalus" pitchFamily="2" charset="-78"/>
                <a:cs typeface="Andalus" pitchFamily="2" charset="-78"/>
              </a:rPr>
              <a:t>N</a:t>
            </a:r>
            <a:r>
              <a:rPr lang="en-US" sz="3600" baseline="-25000" dirty="0" smtClean="0">
                <a:latin typeface="Andalus" pitchFamily="2" charset="-78"/>
                <a:cs typeface="Andalus" pitchFamily="2" charset="-78"/>
              </a:rPr>
              <a:t>2</a:t>
            </a:r>
            <a:r>
              <a:rPr lang="en-US" sz="3600" dirty="0" smtClean="0">
                <a:latin typeface="Andalus" pitchFamily="2" charset="-78"/>
                <a:cs typeface="Andalus" pitchFamily="2" charset="-78"/>
              </a:rPr>
              <a:t>H</a:t>
            </a:r>
            <a:r>
              <a:rPr lang="en-US" sz="3600" baseline="-25000" dirty="0" smtClean="0">
                <a:latin typeface="Andalus" pitchFamily="2" charset="-78"/>
                <a:cs typeface="Andalus" pitchFamily="2" charset="-78"/>
              </a:rPr>
              <a:t>4</a:t>
            </a:r>
            <a:r>
              <a:rPr lang="en-US" sz="3600" dirty="0" smtClean="0">
                <a:latin typeface="Andalus" pitchFamily="2" charset="-78"/>
                <a:cs typeface="Andalus" pitchFamily="2" charset="-78"/>
              </a:rPr>
              <a:t>O</a:t>
            </a:r>
            <a:r>
              <a:rPr lang="en-US" sz="3600" baseline="-25000" dirty="0" smtClean="0">
                <a:latin typeface="Andalus" pitchFamily="2" charset="-78"/>
                <a:cs typeface="Andalus" pitchFamily="2" charset="-78"/>
              </a:rPr>
              <a:t>3</a:t>
            </a: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  или  </a:t>
            </a:r>
            <a:r>
              <a:rPr lang="en-US" sz="3600" dirty="0" smtClean="0">
                <a:latin typeface="Andalus" pitchFamily="2" charset="-78"/>
                <a:cs typeface="Andalus" pitchFamily="2" charset="-78"/>
              </a:rPr>
              <a:t>NH</a:t>
            </a:r>
            <a:r>
              <a:rPr lang="en-US" sz="3600" baseline="-25000" dirty="0" smtClean="0">
                <a:latin typeface="Andalus" pitchFamily="2" charset="-78"/>
                <a:cs typeface="Andalus" pitchFamily="2" charset="-78"/>
              </a:rPr>
              <a:t>4</a:t>
            </a:r>
            <a:r>
              <a:rPr lang="en-US" sz="3600" dirty="0" smtClean="0">
                <a:latin typeface="Andalus" pitchFamily="2" charset="-78"/>
                <a:cs typeface="Andalus" pitchFamily="2" charset="-78"/>
              </a:rPr>
              <a:t>NO</a:t>
            </a:r>
            <a:r>
              <a:rPr lang="en-US" sz="3600" baseline="-25000" dirty="0" smtClean="0">
                <a:latin typeface="Andalus" pitchFamily="2" charset="-78"/>
                <a:cs typeface="Andalus" pitchFamily="2" charset="-78"/>
              </a:rPr>
              <a:t>3</a:t>
            </a: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– </a:t>
            </a:r>
            <a:r>
              <a:rPr lang="ru-RU" sz="2800" dirty="0" smtClean="0">
                <a:latin typeface="Andalus" pitchFamily="2" charset="-78"/>
                <a:cs typeface="Andalus" pitchFamily="2" charset="-78"/>
              </a:rPr>
              <a:t>нитрат</a:t>
            </a: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</a:t>
            </a:r>
            <a:r>
              <a:rPr lang="ru-RU" sz="2800" dirty="0" smtClean="0">
                <a:latin typeface="Andalus" pitchFamily="2" charset="-78"/>
                <a:cs typeface="Andalus" pitchFamily="2" charset="-78"/>
              </a:rPr>
              <a:t>аммония  </a:t>
            </a: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</a:t>
            </a:r>
            <a:r>
              <a:rPr lang="ru-RU" sz="360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ru-RU" sz="3600" dirty="0" smtClean="0">
                <a:latin typeface="Andalus" pitchFamily="2" charset="-78"/>
                <a:cs typeface="Andalus" pitchFamily="2" charset="-78"/>
              </a:rPr>
              <a:t>                                                         </a:t>
            </a:r>
          </a:p>
          <a:p>
            <a:pPr>
              <a:buNone/>
            </a:pPr>
            <a:r>
              <a:rPr lang="ru-RU" sz="3600" dirty="0" smtClean="0">
                <a:cs typeface="Andalus" pitchFamily="2" charset="-78"/>
              </a:rPr>
              <a:t>                     </a:t>
            </a:r>
            <a:endParaRPr lang="ru-RU" sz="3600" dirty="0">
              <a:cs typeface="Andalus" pitchFamily="2" charset="-78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219200"/>
          </a:xfrm>
        </p:spPr>
        <p:txBody>
          <a:bodyPr/>
          <a:lstStyle/>
          <a:p>
            <a:pPr algn="ctr"/>
            <a:r>
              <a:rPr lang="ru-RU" dirty="0" smtClean="0"/>
              <a:t>Задание 3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357298"/>
            <a:ext cx="4495800" cy="550070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 химическом вечере был показан опыт. В три стакана налили воду. Потом раствор первого стакана перелили во второй. Раствор стал малиновым. Затем малиновый раствор перелили в третий. Малиновая окраска исчезла. Объясните этот опыт. Попробуйте определить эти вещества. Напишите уравнения реакций.</a:t>
            </a:r>
            <a:endParaRPr lang="ru-RU" sz="2400" dirty="0"/>
          </a:p>
        </p:txBody>
      </p:sp>
      <p:pic>
        <p:nvPicPr>
          <p:cNvPr id="1026" name="Picture 2" descr="C:\Users\ИРИША\Desktop\картинки\Новый10_28_08\gif\Люди\blest26.gif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 rot="20500461">
            <a:off x="285720" y="857232"/>
            <a:ext cx="3438525" cy="4124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16"/>
          <p:cNvSpPr>
            <a:spLocks noGrp="1"/>
          </p:cNvSpPr>
          <p:nvPr>
            <p:ph type="body" idx="1"/>
          </p:nvPr>
        </p:nvSpPr>
        <p:spPr>
          <a:xfrm>
            <a:off x="500034" y="1071546"/>
            <a:ext cx="4040188" cy="1214446"/>
          </a:xfrm>
        </p:spPr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NaOH + </a:t>
            </a:r>
            <a:r>
              <a:rPr lang="ru-RU" sz="2400" dirty="0" smtClean="0">
                <a:solidFill>
                  <a:schemeClr val="tx1"/>
                </a:solidFill>
              </a:rPr>
              <a:t>фенолфталеин </a:t>
            </a:r>
            <a:r>
              <a:rPr lang="ru-RU" sz="2400" dirty="0" smtClean="0">
                <a:solidFill>
                  <a:schemeClr val="tx1"/>
                </a:solidFill>
                <a:latin typeface="Calibri"/>
              </a:rPr>
              <a:t>→малиновое окрашивание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13" name="Содержимое 12" descr="L11p2p05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57158" y="3500438"/>
            <a:ext cx="3429024" cy="2571768"/>
          </a:xfrm>
        </p:spPr>
      </p:pic>
      <p:pic>
        <p:nvPicPr>
          <p:cNvPr id="20" name="Содержимое 19" descr="L11p2p00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3438" y="2714620"/>
            <a:ext cx="4038600" cy="3028950"/>
          </a:xfrm>
        </p:spPr>
      </p:pic>
      <p:sp>
        <p:nvSpPr>
          <p:cNvPr id="16" name="Заголовок 15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4874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Na OH + HCL </a:t>
            </a:r>
            <a:r>
              <a:rPr lang="en-US" sz="2400" dirty="0" smtClean="0">
                <a:solidFill>
                  <a:schemeClr val="tx1"/>
                </a:solidFill>
                <a:latin typeface="Calibri"/>
              </a:rPr>
              <a:t>→ NaCl + H</a:t>
            </a:r>
            <a:r>
              <a:rPr lang="en-US" sz="2800" baseline="-25000" dirty="0" smtClean="0">
                <a:solidFill>
                  <a:schemeClr val="tx1"/>
                </a:solidFill>
                <a:latin typeface="Calibri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Calibri"/>
              </a:rPr>
              <a:t>O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24454"/>
          </a:xfrm>
        </p:spPr>
        <p:txBody>
          <a:bodyPr/>
          <a:lstStyle/>
          <a:p>
            <a:r>
              <a:rPr lang="ru-RU" dirty="0" smtClean="0"/>
              <a:t>Сидит алхимик у свечи, подходит к нему дочка и спрашивает: «Папа, что ты делаешь?» – «Хочу драгоценность получить». – «Из этой свечи?» – «Нет, из подсвечника», - отвечает отец. Дождался он, когда чёрная окалина на подсвечнике появилась, соскрёб её и в кислоту бросил – стал синим раствор; бросил щепоть соды – выпал зеленоватый осадок; добавил едкую щёлочь – и совсем синим стал осадок. Высушил и стала краска дивной красоты. Чем не драгоценность?</a:t>
            </a:r>
          </a:p>
          <a:p>
            <a:pPr>
              <a:buNone/>
            </a:pPr>
            <a:r>
              <a:rPr lang="ru-RU" dirty="0" smtClean="0"/>
              <a:t>??? Определите металл. </a:t>
            </a:r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dirty="0" smtClean="0"/>
              <a:t>Задание 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14488"/>
          </a:xfrm>
        </p:spPr>
        <p:txBody>
          <a:bodyPr>
            <a:normAutofit/>
          </a:bodyPr>
          <a:lstStyle/>
          <a:p>
            <a:pPr algn="ctr"/>
            <a:r>
              <a:rPr sz="3600" smtClean="0"/>
              <a:t>Cu</a:t>
            </a:r>
            <a:r>
              <a:rPr lang="ru-RU" sz="3600" dirty="0" smtClean="0">
                <a:latin typeface="Calibri"/>
              </a:rPr>
              <a:t>→</a:t>
            </a:r>
            <a:r>
              <a:rPr sz="3600" smtClean="0"/>
              <a:t>CuO</a:t>
            </a:r>
            <a:r>
              <a:rPr lang="ru-RU" sz="3600" dirty="0" smtClean="0">
                <a:latin typeface="Calibri"/>
              </a:rPr>
              <a:t>→</a:t>
            </a:r>
            <a:r>
              <a:rPr sz="3600" smtClean="0">
                <a:latin typeface="Calibri"/>
              </a:rPr>
              <a:t>CuSO</a:t>
            </a:r>
            <a:r>
              <a:rPr sz="2400" smtClean="0">
                <a:latin typeface="Calibri"/>
              </a:rPr>
              <a:t>4</a:t>
            </a:r>
            <a:r>
              <a:rPr lang="ru-RU" sz="3600" dirty="0" smtClean="0">
                <a:latin typeface="Calibri"/>
              </a:rPr>
              <a:t>→</a:t>
            </a:r>
            <a:r>
              <a:rPr sz="3600" smtClean="0">
                <a:latin typeface="Calibri"/>
              </a:rPr>
              <a:t>CuCO</a:t>
            </a:r>
            <a:r>
              <a:rPr sz="2400" smtClean="0">
                <a:latin typeface="Calibri"/>
              </a:rPr>
              <a:t>3</a:t>
            </a:r>
            <a:r>
              <a:rPr lang="ru-RU" sz="3600" dirty="0" smtClean="0">
                <a:latin typeface="Calibri"/>
              </a:rPr>
              <a:t>→</a:t>
            </a:r>
            <a:r>
              <a:rPr sz="3600" smtClean="0">
                <a:latin typeface="Calibri"/>
              </a:rPr>
              <a:t>CuSO</a:t>
            </a:r>
            <a:r>
              <a:rPr sz="2400" smtClean="0">
                <a:latin typeface="Calibri"/>
              </a:rPr>
              <a:t>4</a:t>
            </a:r>
            <a:r>
              <a:rPr lang="ru-RU" sz="3600" dirty="0" smtClean="0">
                <a:latin typeface="Calibri"/>
              </a:rPr>
              <a:t>→</a:t>
            </a:r>
            <a:r>
              <a:rPr sz="3600" smtClean="0">
                <a:latin typeface="Calibri"/>
              </a:rPr>
              <a:t>Cu(OH)</a:t>
            </a:r>
            <a:r>
              <a:rPr sz="2400" smtClean="0">
                <a:latin typeface="Calibri"/>
              </a:rPr>
              <a:t>2</a:t>
            </a:r>
            <a:endParaRPr lang="ru-RU" sz="36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sz="2800" dirty="0" smtClean="0">
                <a:latin typeface="Calibri"/>
              </a:rPr>
              <a:t>2</a:t>
            </a:r>
            <a:r>
              <a:rPr lang="en-US" sz="2800" dirty="0" smtClean="0"/>
              <a:t>Cu +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alibri"/>
              </a:rPr>
              <a:t>→ 2CuO</a:t>
            </a:r>
          </a:p>
          <a:p>
            <a:pPr algn="just">
              <a:buNone/>
            </a:pPr>
            <a:r>
              <a:rPr lang="en-US" sz="2800" dirty="0" smtClean="0">
                <a:latin typeface="Calibri"/>
              </a:rPr>
              <a:t>    CuO + H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>
                <a:latin typeface="Calibri"/>
              </a:rPr>
              <a:t>SO</a:t>
            </a:r>
            <a:r>
              <a:rPr lang="en-US" sz="2800" baseline="-25000" dirty="0" smtClean="0">
                <a:latin typeface="Calibri"/>
              </a:rPr>
              <a:t>4</a:t>
            </a:r>
            <a:r>
              <a:rPr lang="en-US" sz="2800" dirty="0" smtClean="0">
                <a:latin typeface="Calibri"/>
              </a:rPr>
              <a:t> → CuSO</a:t>
            </a:r>
            <a:r>
              <a:rPr lang="en-US" sz="2800" baseline="-25000" dirty="0" smtClean="0">
                <a:latin typeface="Calibri"/>
              </a:rPr>
              <a:t>4</a:t>
            </a:r>
            <a:r>
              <a:rPr lang="en-US" sz="2800" dirty="0" smtClean="0">
                <a:latin typeface="Calibri"/>
              </a:rPr>
              <a:t> + H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>
                <a:latin typeface="Calibri"/>
              </a:rPr>
              <a:t>O</a:t>
            </a:r>
          </a:p>
          <a:p>
            <a:pPr algn="just">
              <a:buNone/>
            </a:pPr>
            <a:r>
              <a:rPr lang="en-US" sz="2800" dirty="0" smtClean="0">
                <a:latin typeface="Calibri"/>
              </a:rPr>
              <a:t>    CuSO</a:t>
            </a:r>
            <a:r>
              <a:rPr lang="en-US" sz="2800" baseline="-25000" dirty="0" smtClean="0">
                <a:latin typeface="Calibri"/>
              </a:rPr>
              <a:t>4</a:t>
            </a:r>
            <a:r>
              <a:rPr lang="en-US" sz="2800" dirty="0" smtClean="0">
                <a:latin typeface="Calibri"/>
              </a:rPr>
              <a:t> + Na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>
                <a:latin typeface="Calibri"/>
              </a:rPr>
              <a:t>CO</a:t>
            </a:r>
            <a:r>
              <a:rPr lang="en-US" sz="2800" baseline="-25000" dirty="0" smtClean="0">
                <a:latin typeface="Calibri"/>
              </a:rPr>
              <a:t>3</a:t>
            </a:r>
            <a:r>
              <a:rPr lang="en-US" sz="2800" dirty="0" smtClean="0">
                <a:latin typeface="Calibri"/>
              </a:rPr>
              <a:t> → CuCO</a:t>
            </a:r>
            <a:r>
              <a:rPr lang="en-US" sz="2800" baseline="-25000" dirty="0" smtClean="0">
                <a:latin typeface="Calibri"/>
              </a:rPr>
              <a:t>3</a:t>
            </a:r>
            <a:r>
              <a:rPr lang="en-US" sz="2800" dirty="0" smtClean="0">
                <a:latin typeface="Calibri"/>
              </a:rPr>
              <a:t>↓ + Na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>
                <a:latin typeface="Calibri"/>
              </a:rPr>
              <a:t>SO</a:t>
            </a:r>
            <a:r>
              <a:rPr lang="en-US" sz="2800" baseline="-25000" dirty="0" smtClean="0">
                <a:latin typeface="Calibri"/>
              </a:rPr>
              <a:t>4</a:t>
            </a:r>
          </a:p>
          <a:p>
            <a:pPr algn="just">
              <a:buNone/>
            </a:pPr>
            <a:r>
              <a:rPr lang="en-US" sz="2800" dirty="0" smtClean="0">
                <a:latin typeface="Calibri"/>
              </a:rPr>
              <a:t>    CuCO</a:t>
            </a:r>
            <a:r>
              <a:rPr lang="en-US" sz="2800" baseline="-25000" dirty="0" smtClean="0">
                <a:latin typeface="Calibri"/>
              </a:rPr>
              <a:t>3</a:t>
            </a:r>
            <a:r>
              <a:rPr lang="en-US" sz="2400" dirty="0" smtClean="0">
                <a:latin typeface="Calibri"/>
              </a:rPr>
              <a:t> + </a:t>
            </a:r>
            <a:r>
              <a:rPr lang="en-US" sz="2800" dirty="0" smtClean="0">
                <a:latin typeface="Calibri"/>
              </a:rPr>
              <a:t>H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>
                <a:latin typeface="Calibri"/>
              </a:rPr>
              <a:t>SO</a:t>
            </a:r>
            <a:r>
              <a:rPr lang="en-US" sz="2800" baseline="-25000" dirty="0" smtClean="0">
                <a:latin typeface="Calibri"/>
              </a:rPr>
              <a:t>4</a:t>
            </a:r>
            <a:r>
              <a:rPr lang="en-US" sz="2000" dirty="0" smtClean="0">
                <a:latin typeface="Calibri"/>
              </a:rPr>
              <a:t> </a:t>
            </a:r>
            <a:r>
              <a:rPr lang="en-US" sz="2400" dirty="0" smtClean="0">
                <a:latin typeface="Calibri"/>
              </a:rPr>
              <a:t>→ </a:t>
            </a:r>
            <a:r>
              <a:rPr lang="en-US" sz="2800" dirty="0" smtClean="0">
                <a:latin typeface="Calibri"/>
              </a:rPr>
              <a:t>CuSO</a:t>
            </a:r>
            <a:r>
              <a:rPr lang="en-US" sz="2800" baseline="-25000" dirty="0" smtClean="0">
                <a:latin typeface="Calibri"/>
              </a:rPr>
              <a:t>4</a:t>
            </a:r>
            <a:r>
              <a:rPr lang="en-US" sz="2400" dirty="0" smtClean="0">
                <a:latin typeface="Calibri"/>
              </a:rPr>
              <a:t> + </a:t>
            </a:r>
            <a:r>
              <a:rPr lang="en-US" sz="2800" dirty="0" smtClean="0">
                <a:latin typeface="Calibri"/>
              </a:rPr>
              <a:t>Na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>
                <a:latin typeface="Calibri"/>
              </a:rPr>
              <a:t>CO</a:t>
            </a:r>
            <a:r>
              <a:rPr lang="en-US" sz="2800" baseline="-25000" dirty="0" smtClean="0">
                <a:latin typeface="Calibri"/>
              </a:rPr>
              <a:t>3</a:t>
            </a:r>
          </a:p>
          <a:p>
            <a:pPr algn="just">
              <a:buNone/>
            </a:pPr>
            <a:r>
              <a:rPr lang="en-US" sz="2800" dirty="0" smtClean="0">
                <a:latin typeface="Calibri"/>
              </a:rPr>
              <a:t>    CuSO</a:t>
            </a:r>
            <a:r>
              <a:rPr lang="en-US" sz="2800" baseline="-25000" dirty="0" smtClean="0">
                <a:latin typeface="Calibri"/>
              </a:rPr>
              <a:t>4</a:t>
            </a:r>
            <a:r>
              <a:rPr lang="en-US" sz="2800" dirty="0" smtClean="0">
                <a:latin typeface="Calibri"/>
              </a:rPr>
              <a:t> + 2NaOH → Na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>
                <a:latin typeface="Calibri"/>
              </a:rPr>
              <a:t>SO</a:t>
            </a:r>
            <a:r>
              <a:rPr lang="en-US" sz="2800" baseline="-25000" dirty="0" smtClean="0">
                <a:latin typeface="Calibri"/>
              </a:rPr>
              <a:t>4</a:t>
            </a:r>
            <a:r>
              <a:rPr lang="en-US" sz="3600" baseline="-25000" dirty="0" smtClean="0">
                <a:latin typeface="Calibri"/>
              </a:rPr>
              <a:t> </a:t>
            </a:r>
            <a:r>
              <a:rPr lang="en-US" sz="2800" dirty="0" smtClean="0">
                <a:latin typeface="Calibri"/>
              </a:rPr>
              <a:t>+ Cu(OH)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400" dirty="0" smtClean="0">
                <a:latin typeface="Calibri"/>
              </a:rPr>
              <a:t>↓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j0343343.wm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0364" y="1714488"/>
            <a:ext cx="3929090" cy="4088083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ТЕСТ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ВАРИАНТ  1</a:t>
            </a:r>
          </a:p>
          <a:p>
            <a:pPr marL="514350" indent="-514350">
              <a:buAutoNum type="arabicPeriod"/>
            </a:pPr>
            <a:r>
              <a:rPr lang="ru-RU" dirty="0" smtClean="0"/>
              <a:t>– 3,6</a:t>
            </a:r>
          </a:p>
          <a:p>
            <a:pPr marL="514350" indent="-514350">
              <a:buAutoNum type="arabicPeriod"/>
            </a:pPr>
            <a:r>
              <a:rPr lang="ru-RU" dirty="0" smtClean="0"/>
              <a:t>- 1, 5</a:t>
            </a:r>
          </a:p>
          <a:p>
            <a:pPr marL="514350" indent="-514350">
              <a:buAutoNum type="arabicPeriod"/>
            </a:pPr>
            <a:r>
              <a:rPr lang="ru-RU" dirty="0" smtClean="0"/>
              <a:t>- 3,4</a:t>
            </a:r>
          </a:p>
          <a:p>
            <a:pPr marL="514350" indent="-514350">
              <a:buAutoNum type="arabicPeriod"/>
            </a:pPr>
            <a:r>
              <a:rPr lang="ru-RU" dirty="0" smtClean="0"/>
              <a:t>- 4</a:t>
            </a:r>
          </a:p>
          <a:p>
            <a:pPr marL="514350" indent="-514350">
              <a:buAutoNum type="arabicPeriod"/>
            </a:pPr>
            <a:r>
              <a:rPr lang="ru-RU" dirty="0" smtClean="0"/>
              <a:t>- 1,4</a:t>
            </a:r>
          </a:p>
          <a:p>
            <a:pPr marL="514350" indent="-514350">
              <a:buAutoNum type="arabicPeriod"/>
            </a:pPr>
            <a:r>
              <a:rPr lang="ru-RU" dirty="0" smtClean="0"/>
              <a:t>- 3,4</a:t>
            </a:r>
          </a:p>
          <a:p>
            <a:pPr marL="514350" indent="-514350">
              <a:buAutoNum type="arabicPeriod"/>
            </a:pPr>
            <a:r>
              <a:rPr lang="ru-RU" dirty="0" smtClean="0"/>
              <a:t>- 1,2,4</a:t>
            </a:r>
          </a:p>
          <a:p>
            <a:pPr marL="514350" indent="-514350">
              <a:buAutoNum type="arabicPeriod"/>
            </a:pPr>
            <a:r>
              <a:rPr lang="ru-RU" dirty="0" smtClean="0"/>
              <a:t>- 2</a:t>
            </a:r>
          </a:p>
          <a:p>
            <a:pPr marL="514350" indent="-514350">
              <a:buAutoNum type="arabicPeriod"/>
            </a:pPr>
            <a:r>
              <a:rPr lang="ru-RU" dirty="0" smtClean="0"/>
              <a:t>- 2,3</a:t>
            </a:r>
          </a:p>
          <a:p>
            <a:pPr marL="514350" indent="-514350">
              <a:buAutoNum type="arabicPeriod"/>
            </a:pPr>
            <a:r>
              <a:rPr lang="ru-RU" dirty="0" smtClean="0"/>
              <a:t>- 3,4</a:t>
            </a:r>
          </a:p>
          <a:p>
            <a:pPr algn="ctr">
              <a:buNone/>
            </a:pPr>
            <a:r>
              <a:rPr lang="ru-RU" dirty="0" smtClean="0"/>
              <a:t> </a:t>
            </a:r>
            <a:endParaRPr lang="ru-RU" sz="4400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ВАРИАНТ 2</a:t>
            </a:r>
          </a:p>
          <a:p>
            <a:pPr marL="514350" indent="-514350">
              <a:buAutoNum type="arabicPeriod"/>
            </a:pPr>
            <a:r>
              <a:rPr lang="ru-RU" dirty="0" smtClean="0"/>
              <a:t>– 3,6</a:t>
            </a:r>
          </a:p>
          <a:p>
            <a:pPr marL="514350" indent="-514350">
              <a:buAutoNum type="arabicPeriod"/>
            </a:pPr>
            <a:r>
              <a:rPr lang="ru-RU" dirty="0" smtClean="0"/>
              <a:t>- 1,5</a:t>
            </a:r>
          </a:p>
          <a:p>
            <a:pPr marL="514350" indent="-514350">
              <a:buAutoNum type="arabicPeriod"/>
            </a:pPr>
            <a:r>
              <a:rPr lang="ru-RU" dirty="0" smtClean="0"/>
              <a:t>- 4,5</a:t>
            </a:r>
          </a:p>
          <a:p>
            <a:pPr marL="514350" indent="-514350">
              <a:buAutoNum type="arabicPeriod"/>
            </a:pPr>
            <a:r>
              <a:rPr lang="ru-RU" dirty="0" smtClean="0"/>
              <a:t>- 4</a:t>
            </a:r>
          </a:p>
          <a:p>
            <a:pPr marL="514350" indent="-514350">
              <a:buAutoNum type="arabicPeriod"/>
            </a:pPr>
            <a:r>
              <a:rPr lang="ru-RU" dirty="0" smtClean="0"/>
              <a:t>- 3,4</a:t>
            </a:r>
          </a:p>
          <a:p>
            <a:pPr marL="514350" indent="-514350">
              <a:buAutoNum type="arabicPeriod"/>
            </a:pPr>
            <a:r>
              <a:rPr lang="ru-RU" dirty="0" smtClean="0"/>
              <a:t>- 2,3</a:t>
            </a:r>
          </a:p>
          <a:p>
            <a:pPr marL="514350" indent="-514350">
              <a:buAutoNum type="arabicPeriod"/>
            </a:pPr>
            <a:r>
              <a:rPr lang="ru-RU" dirty="0" smtClean="0"/>
              <a:t>- 3,4</a:t>
            </a:r>
          </a:p>
          <a:p>
            <a:pPr marL="514350" indent="-514350">
              <a:buAutoNum type="arabicPeriod"/>
            </a:pPr>
            <a:r>
              <a:rPr lang="ru-RU" dirty="0" smtClean="0"/>
              <a:t>- 2</a:t>
            </a:r>
          </a:p>
          <a:p>
            <a:pPr marL="514350" indent="-514350">
              <a:buAutoNum type="arabicPeriod"/>
            </a:pPr>
            <a:r>
              <a:rPr lang="ru-RU" dirty="0" smtClean="0"/>
              <a:t>- 3,4</a:t>
            </a:r>
          </a:p>
          <a:p>
            <a:pPr marL="514350" indent="-514350">
              <a:buAutoNum type="arabicPeriod"/>
            </a:pPr>
            <a:r>
              <a:rPr lang="ru-RU" dirty="0" smtClean="0"/>
              <a:t>- 1,2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pic>
        <p:nvPicPr>
          <p:cNvPr id="10" name="Содержимое 9" descr="L3p08p00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1857364"/>
            <a:ext cx="4061629" cy="3046222"/>
          </a:xfrm>
        </p:spPr>
      </p:pic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200" dirty="0" smtClean="0"/>
              <a:t>Найти или сочинить в необычной форме сведения об основных классах неорганических соединений.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Цель:</a:t>
            </a:r>
            <a:r>
              <a:rPr lang="ru-RU" dirty="0" smtClean="0"/>
              <a:t> </a:t>
            </a:r>
            <a:r>
              <a:rPr lang="ru-RU" sz="2800" dirty="0" smtClean="0"/>
              <a:t>обобщить и закрепить знания об основных классах неорганических соединений; проверить глубину, осознанность научных знаний, умение их применять; научить выделять главное в каждой теме, сравнить и обобщать, логически мыслить, находить решение нестандартных задач.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РЕФЛЕКСИЯ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7158" y="1500174"/>
            <a:ext cx="8229600" cy="4572000"/>
          </a:xfrm>
        </p:spPr>
        <p:txBody>
          <a:bodyPr>
            <a:normAutofit/>
          </a:bodyPr>
          <a:lstStyle/>
          <a:p>
            <a:pPr marL="609600" indent="-609600">
              <a:buFontTx/>
              <a:buNone/>
            </a:pPr>
            <a:r>
              <a:rPr lang="ru-RU" sz="3600" dirty="0"/>
              <a:t>Продолжите фразу:</a:t>
            </a:r>
          </a:p>
          <a:p>
            <a:pPr marL="609600" indent="-609600">
              <a:buFontTx/>
              <a:buAutoNum type="arabicPeriod"/>
            </a:pPr>
            <a:r>
              <a:rPr lang="ru-RU" sz="3600" i="1" dirty="0"/>
              <a:t>Сегодня на уроке я узнал …</a:t>
            </a:r>
          </a:p>
          <a:p>
            <a:pPr marL="609600" indent="-609600">
              <a:buFontTx/>
              <a:buAutoNum type="arabicPeriod"/>
            </a:pPr>
            <a:r>
              <a:rPr lang="ru-RU" sz="3600" i="1" dirty="0"/>
              <a:t>Теперь я могу …</a:t>
            </a:r>
          </a:p>
          <a:p>
            <a:pPr marL="609600" indent="-609600">
              <a:buFontTx/>
              <a:buAutoNum type="arabicPeriod"/>
            </a:pPr>
            <a:r>
              <a:rPr lang="ru-RU" sz="3600" i="1" dirty="0"/>
              <a:t>Было интересно 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COLOR2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0562" y="3786190"/>
            <a:ext cx="2357454" cy="2406568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2928934"/>
            <a:ext cx="8706904" cy="923330"/>
          </a:xfrm>
          <a:prstGeom prst="rect">
            <a:avLst/>
          </a:prstGeom>
          <a:noFill/>
          <a:scene3d>
            <a:camera prst="perspectiveHeroicExtremeRightFacing"/>
            <a:lightRig rig="flat" dir="t">
              <a:rot lat="0" lon="0" rev="18900000"/>
            </a:lightRig>
          </a:scene3d>
          <a:sp3d>
            <a:bevelT prst="relaxedInset"/>
          </a:sp3d>
        </p:spPr>
        <p:txBody>
          <a:bodyPr wrap="square" lIns="91440" tIns="45720" rIns="91440" bIns="45720">
            <a:spAutoFit/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Спасибо за внимание!</a:t>
            </a:r>
            <a:endParaRPr lang="ru-RU" sz="54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71472" y="1428736"/>
            <a:ext cx="8229600" cy="457200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ОКСИДЫ  </a:t>
            </a:r>
            <a:r>
              <a:rPr lang="ru-RU" dirty="0" smtClean="0"/>
              <a:t>                                                    </a:t>
            </a:r>
            <a:r>
              <a:rPr lang="ru-RU" b="1" dirty="0" smtClean="0"/>
              <a:t>СОЛИ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</a:t>
            </a:r>
            <a:r>
              <a:rPr lang="ru-RU" b="1" dirty="0" smtClean="0"/>
              <a:t>КИСЛОТЫ </a:t>
            </a:r>
            <a:r>
              <a:rPr lang="ru-RU" dirty="0" smtClean="0"/>
              <a:t>     </a:t>
            </a:r>
            <a:r>
              <a:rPr lang="ru-RU" b="1" dirty="0" smtClean="0"/>
              <a:t>ОСНОВАНИЯ</a:t>
            </a:r>
          </a:p>
          <a:p>
            <a:pPr>
              <a:buNone/>
            </a:pPr>
            <a:r>
              <a:rPr lang="ru-RU" dirty="0" smtClean="0"/>
              <a:t>                                               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      неорганические вещества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6357950" y="150017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4321967" y="2178835"/>
            <a:ext cx="135732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2643174" y="2214554"/>
            <a:ext cx="135732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 flipV="1">
            <a:off x="857224" y="1500174"/>
            <a:ext cx="100013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                    ОКСИДЫ                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6143636" y="1714488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3822695" y="2320917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1535885" y="1750207"/>
            <a:ext cx="100013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28638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ОСНОВНЫЕ                                            КИСЛОТНЫЕ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en-US" dirty="0" smtClean="0"/>
              <a:t>CaO</a:t>
            </a:r>
            <a:r>
              <a:rPr lang="ru-RU" dirty="0" smtClean="0"/>
              <a:t> 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Na</a:t>
            </a:r>
            <a:r>
              <a:rPr lang="en-US" sz="2800" baseline="-25000" dirty="0" smtClean="0"/>
              <a:t>2</a:t>
            </a:r>
            <a:r>
              <a:rPr lang="en-US" dirty="0" smtClean="0"/>
              <a:t>O</a:t>
            </a:r>
            <a:r>
              <a:rPr lang="ru-RU" dirty="0" smtClean="0"/>
              <a:t> </a:t>
            </a:r>
            <a:r>
              <a:rPr lang="en-US" dirty="0" smtClean="0"/>
              <a:t>                                                SO</a:t>
            </a:r>
            <a:r>
              <a:rPr lang="en-US" sz="2800" baseline="-25000" dirty="0" smtClean="0"/>
              <a:t>3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CO</a:t>
            </a:r>
            <a:r>
              <a:rPr lang="en-US" sz="2800" baseline="-25000" dirty="0" smtClean="0"/>
              <a:t>2</a:t>
            </a:r>
            <a:endParaRPr lang="en-US" baseline="-25000" dirty="0" smtClean="0"/>
          </a:p>
          <a:p>
            <a:pPr>
              <a:buNone/>
            </a:pPr>
            <a:r>
              <a:rPr lang="en-US" dirty="0" smtClean="0"/>
              <a:t>                                  </a:t>
            </a:r>
            <a:r>
              <a:rPr lang="ru-RU" dirty="0" smtClean="0"/>
              <a:t>АМФОТЕРНЫЕ</a:t>
            </a:r>
          </a:p>
          <a:p>
            <a:pPr>
              <a:buNone/>
            </a:pPr>
            <a:r>
              <a:rPr lang="ru-RU" dirty="0" smtClean="0"/>
              <a:t>                               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Al</a:t>
            </a:r>
            <a:r>
              <a:rPr lang="en-US" sz="2800" baseline="-25000" dirty="0" smtClean="0"/>
              <a:t>2</a:t>
            </a:r>
            <a:r>
              <a:rPr lang="en-US" dirty="0" smtClean="0"/>
              <a:t>O</a:t>
            </a:r>
            <a:r>
              <a:rPr lang="en-US" sz="2800" baseline="-25000" dirty="0" smtClean="0"/>
              <a:t>3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ZnO,</a:t>
            </a:r>
            <a:r>
              <a:rPr lang="ru-RU" dirty="0" smtClean="0"/>
              <a:t> </a:t>
            </a:r>
            <a:r>
              <a:rPr lang="en-US" dirty="0" smtClean="0"/>
              <a:t>Fe</a:t>
            </a:r>
            <a:r>
              <a:rPr lang="en-US" sz="2800" baseline="-25000" dirty="0" smtClean="0"/>
              <a:t>2</a:t>
            </a:r>
            <a:r>
              <a:rPr lang="en-US" dirty="0" smtClean="0"/>
              <a:t>O</a:t>
            </a:r>
            <a:r>
              <a:rPr lang="en-US" sz="2800" baseline="-25000" dirty="0" smtClean="0"/>
              <a:t>3</a:t>
            </a:r>
            <a:endParaRPr lang="en-US" baseline="-25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2" action="ppaction://hlinksldjump"/>
              </a:rPr>
              <a:t> </a:t>
            </a:r>
            <a:r>
              <a:rPr lang="en-US" b="1" dirty="0" smtClean="0">
                <a:solidFill>
                  <a:srgbClr val="FFC000"/>
                </a:solidFill>
                <a:hlinkClick r:id="rId2" action="ppaction://hlinksldjump"/>
              </a:rPr>
              <a:t>C</a:t>
            </a:r>
            <a:r>
              <a:rPr lang="ru-RU" b="1" dirty="0" smtClean="0">
                <a:solidFill>
                  <a:srgbClr val="FFC000"/>
                </a:solidFill>
                <a:hlinkClick r:id="rId2" action="ppaction://hlinksldjump"/>
              </a:rPr>
              <a:t>ОЛИ</a:t>
            </a:r>
            <a:endParaRPr lang="en-US" b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286388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одноосновные      двухосновные        многоосновные</a:t>
            </a:r>
          </a:p>
          <a:p>
            <a:pPr>
              <a:buNone/>
            </a:pPr>
            <a:r>
              <a:rPr lang="ru-RU" dirty="0" smtClean="0"/>
              <a:t>НС</a:t>
            </a:r>
            <a:r>
              <a:rPr lang="en-US" dirty="0" smtClean="0"/>
              <a:t>l,</a:t>
            </a:r>
            <a:r>
              <a:rPr lang="ru-RU" dirty="0" smtClean="0"/>
              <a:t> </a:t>
            </a:r>
            <a:r>
              <a:rPr lang="en-US" dirty="0" smtClean="0"/>
              <a:t>HNO</a:t>
            </a:r>
            <a:r>
              <a:rPr lang="en-US" sz="2800" baseline="-25000" dirty="0" smtClean="0"/>
              <a:t>3 </a:t>
            </a:r>
            <a:r>
              <a:rPr lang="en-US" dirty="0" smtClean="0"/>
              <a:t>                 H</a:t>
            </a:r>
            <a:r>
              <a:rPr lang="en-US" sz="2800" baseline="-25000" dirty="0" smtClean="0"/>
              <a:t>2</a:t>
            </a:r>
            <a:r>
              <a:rPr lang="en-US" dirty="0" smtClean="0"/>
              <a:t>S,</a:t>
            </a:r>
            <a:r>
              <a:rPr lang="ru-RU" dirty="0" smtClean="0"/>
              <a:t> </a:t>
            </a:r>
            <a:r>
              <a:rPr lang="en-US" dirty="0" smtClean="0"/>
              <a:t>H</a:t>
            </a:r>
            <a:r>
              <a:rPr lang="en-US" sz="2800" baseline="-25000" dirty="0" smtClean="0"/>
              <a:t>2</a:t>
            </a:r>
            <a:r>
              <a:rPr lang="en-US" dirty="0" smtClean="0"/>
              <a:t>SO</a:t>
            </a:r>
            <a:r>
              <a:rPr lang="en-US" sz="2800" baseline="-25000" dirty="0" smtClean="0"/>
              <a:t>4</a:t>
            </a:r>
            <a:r>
              <a:rPr lang="en-US" dirty="0" smtClean="0"/>
              <a:t>                      H</a:t>
            </a:r>
            <a:r>
              <a:rPr lang="en-US" sz="2800" baseline="-25000" dirty="0" smtClean="0"/>
              <a:t>3</a:t>
            </a:r>
            <a:r>
              <a:rPr lang="en-US" dirty="0" smtClean="0"/>
              <a:t>PO</a:t>
            </a:r>
            <a:r>
              <a:rPr lang="en-US" sz="2800" baseline="-25000" dirty="0" smtClean="0"/>
              <a:t>4</a:t>
            </a:r>
            <a:r>
              <a:rPr lang="en-US" dirty="0" smtClean="0"/>
              <a:t>      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       кислородсодержащие              бе</a:t>
            </a:r>
            <a:r>
              <a:rPr lang="en-US" dirty="0" smtClean="0"/>
              <a:t>c</a:t>
            </a:r>
            <a:r>
              <a:rPr lang="ru-RU" dirty="0" smtClean="0"/>
              <a:t>кислородные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H</a:t>
            </a:r>
            <a:r>
              <a:rPr lang="en-US" sz="2800" baseline="-25000" dirty="0" smtClean="0"/>
              <a:t>2</a:t>
            </a:r>
            <a:r>
              <a:rPr lang="en-US" dirty="0" smtClean="0"/>
              <a:t>SiO</a:t>
            </a:r>
            <a:r>
              <a:rPr lang="en-US" sz="2800" baseline="-25000" dirty="0" smtClean="0"/>
              <a:t>3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HNO</a:t>
            </a:r>
            <a:r>
              <a:rPr lang="en-US" sz="2800" baseline="-25000" dirty="0" smtClean="0"/>
              <a:t>2</a:t>
            </a:r>
            <a:r>
              <a:rPr lang="en-US" dirty="0" smtClean="0"/>
              <a:t>                            HF</a:t>
            </a:r>
            <a:r>
              <a:rPr lang="ru-RU" dirty="0" smtClean="0"/>
              <a:t>, </a:t>
            </a:r>
            <a:r>
              <a:rPr lang="en-US" dirty="0" smtClean="0"/>
              <a:t>HCl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>
                <a:hlinkClick r:id="rId2" action="ppaction://hlinksldjump"/>
              </a:rPr>
              <a:t> </a:t>
            </a:r>
            <a:r>
              <a:rPr lang="ru-RU" b="1" dirty="0" smtClean="0">
                <a:hlinkClick r:id="rId2" action="ppaction://hlinksldjump"/>
              </a:rPr>
              <a:t>СОЛИ</a:t>
            </a:r>
            <a:endParaRPr lang="ru-RU" b="1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КИСЛОТЫ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935941" y="1707341"/>
            <a:ext cx="98583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4093379" y="2050233"/>
            <a:ext cx="971536" cy="14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715140" y="157161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2321703" y="3607595"/>
            <a:ext cx="100013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715008" y="328612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растворимые                              нерастворимые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/>
              <a:t>NaOH,</a:t>
            </a:r>
            <a:r>
              <a:rPr lang="ru-RU" dirty="0" smtClean="0"/>
              <a:t> </a:t>
            </a:r>
            <a:r>
              <a:rPr lang="en-US" dirty="0" smtClean="0"/>
              <a:t>KOH,</a:t>
            </a:r>
            <a:r>
              <a:rPr lang="ru-RU" dirty="0" smtClean="0"/>
              <a:t> </a:t>
            </a:r>
            <a:r>
              <a:rPr lang="en-US" dirty="0" smtClean="0"/>
              <a:t>LiOH                        Zn(OH)</a:t>
            </a:r>
            <a:r>
              <a:rPr lang="en-US" sz="2800" baseline="-25000" dirty="0" smtClean="0"/>
              <a:t>2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Fe(OH)</a:t>
            </a:r>
            <a:r>
              <a:rPr lang="en-US" sz="2800" baseline="-25000" dirty="0" smtClean="0"/>
              <a:t>3</a:t>
            </a:r>
            <a:endParaRPr lang="en-US" baseline="-25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>
                <a:hlinkClick r:id="rId2" action="ppaction://hlinksldjump"/>
              </a:rPr>
              <a:t> </a:t>
            </a:r>
            <a:r>
              <a:rPr lang="ru-RU" b="1" dirty="0" smtClean="0">
                <a:hlinkClick r:id="rId2" action="ppaction://hlinksldjump"/>
              </a:rPr>
              <a:t>СОЛИ</a:t>
            </a:r>
            <a:endParaRPr lang="en-US" b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ОСНОВАНИЯ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6200000" flipH="1">
            <a:off x="5179223" y="1678769"/>
            <a:ext cx="107157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2828916" y="1671622"/>
            <a:ext cx="1057276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5214974"/>
          </a:xfrm>
          <a:ln>
            <a:noFill/>
          </a:ln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кислые                                              основные</a:t>
            </a:r>
          </a:p>
          <a:p>
            <a:pPr>
              <a:buNone/>
            </a:pPr>
            <a:r>
              <a:rPr lang="ru-RU" dirty="0" smtClean="0"/>
              <a:t>           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 NaHSO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   </a:t>
            </a:r>
            <a:r>
              <a:rPr lang="en-US" dirty="0" smtClean="0"/>
              <a:t> </a:t>
            </a:r>
            <a:r>
              <a:rPr lang="ru-RU" dirty="0" smtClean="0"/>
              <a:t>       нормальные</a:t>
            </a:r>
            <a:r>
              <a:rPr lang="en-US" dirty="0" smtClean="0"/>
              <a:t>         Fe(OH)</a:t>
            </a:r>
            <a:r>
              <a:rPr lang="en-US" sz="2800" baseline="-25000" dirty="0" smtClean="0"/>
              <a:t>2</a:t>
            </a:r>
            <a:r>
              <a:rPr lang="en-US" dirty="0" smtClean="0"/>
              <a:t>Cl </a:t>
            </a:r>
          </a:p>
          <a:p>
            <a:pPr>
              <a:buNone/>
            </a:pPr>
            <a:r>
              <a:rPr lang="en-US" dirty="0" smtClean="0"/>
              <a:t>                                               CaCO</a:t>
            </a:r>
            <a:r>
              <a:rPr lang="en-US" sz="2800" baseline="-25000" dirty="0" smtClean="0"/>
              <a:t>3</a:t>
            </a:r>
            <a:endParaRPr lang="en-US" baseline="-25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>
                <a:solidFill>
                  <a:srgbClr val="FFC000"/>
                </a:solidFill>
                <a:hlinkClick r:id="rId2" action="ppaction://hlinksldjump"/>
              </a:rPr>
              <a:t> </a:t>
            </a:r>
            <a:r>
              <a:rPr lang="ru-RU" b="1" dirty="0" smtClean="0">
                <a:solidFill>
                  <a:srgbClr val="FFC000"/>
                </a:solidFill>
                <a:hlinkClick r:id="rId2" action="ppaction://hlinksldjump"/>
              </a:rPr>
              <a:t>ОКСИДЫ    КИСЛОТЫ  О</a:t>
            </a:r>
            <a:r>
              <a:rPr lang="en-US" b="1" dirty="0" smtClean="0">
                <a:solidFill>
                  <a:srgbClr val="FFC000"/>
                </a:solidFill>
                <a:hlinkClick r:id="rId2" action="ppaction://hlinksldjump"/>
              </a:rPr>
              <a:t>C</a:t>
            </a:r>
            <a:r>
              <a:rPr lang="ru-RU" b="1" dirty="0" smtClean="0">
                <a:solidFill>
                  <a:srgbClr val="FFC000"/>
                </a:solidFill>
                <a:hlinkClick r:id="rId2" action="ppaction://hlinksldjump"/>
              </a:rPr>
              <a:t>НОВАНИЯ 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СОЛИ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857884" y="164305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4107653" y="2307417"/>
            <a:ext cx="1057276" cy="14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2407435" y="1807351"/>
            <a:ext cx="985838" cy="657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</a:t>
            </a:r>
            <a:r>
              <a:rPr lang="ru-RU" b="1" dirty="0" smtClean="0"/>
              <a:t>ТВОРЧЕСКИЕ  ЗАДАНИЯ</a:t>
            </a:r>
            <a:endParaRPr lang="ru-RU" b="1" dirty="0"/>
          </a:p>
        </p:txBody>
      </p:sp>
      <p:pic>
        <p:nvPicPr>
          <p:cNvPr id="1030" name="Picture 6" descr="C:\Users\ИРИША\Desktop\картинки\Новый10_28_08\gif\Люди\domovenok!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214554"/>
            <a:ext cx="3500462" cy="3409933"/>
          </a:xfrm>
          <a:prstGeom prst="rect">
            <a:avLst/>
          </a:prstGeom>
          <a:noFill/>
        </p:spPr>
      </p:pic>
      <p:pic>
        <p:nvPicPr>
          <p:cNvPr id="1031" name="Picture 7" descr="C:\Users\ИРИША\Desktop\картинки\Новый10_28_08\gif\разное\85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1214422"/>
            <a:ext cx="1428760" cy="1357322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</a:t>
            </a:r>
            <a:br>
              <a:rPr lang="ru-RU" sz="3600" dirty="0" smtClean="0"/>
            </a:br>
            <a:r>
              <a:rPr lang="ru-RU" sz="3600" dirty="0" smtClean="0"/>
              <a:t>               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</a:t>
            </a:r>
            <a:r>
              <a:rPr lang="ru-RU" sz="4400" dirty="0" smtClean="0"/>
              <a:t>Задание 1 </a:t>
            </a:r>
            <a:br>
              <a:rPr lang="ru-RU" sz="4400" dirty="0" smtClean="0"/>
            </a:br>
            <a:endParaRPr lang="ru-RU" sz="3600" dirty="0"/>
          </a:p>
        </p:txBody>
      </p:sp>
      <p:pic>
        <p:nvPicPr>
          <p:cNvPr id="3074" name="Picture 2" descr="C:\Users\ИРИША\Desktop\картинки\Новый10_28_08\gif\Люди\ccs1.gif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703380" y="714356"/>
            <a:ext cx="2950390" cy="4214842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4495800" cy="5286412"/>
          </a:xfrm>
        </p:spPr>
        <p:txBody>
          <a:bodyPr>
            <a:noAutofit/>
          </a:bodyPr>
          <a:lstStyle/>
          <a:p>
            <a:r>
              <a:rPr lang="ru-RU" sz="3200" dirty="0" smtClean="0"/>
              <a:t>Школьник решил получить хлорид  двухвалентной  меди. Он взял медную проволоку и раствор соляной кислоты. Но как он ни старался, медь в соляной кислоте не  растворялась, помоги ему.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500034" y="1285860"/>
            <a:ext cx="11430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4800" dirty="0" smtClean="0"/>
              <a:t>Cu </a:t>
            </a:r>
            <a:endParaRPr lang="ru-RU" sz="4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71802" y="4714884"/>
            <a:ext cx="13722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4800" dirty="0" smtClean="0"/>
              <a:t>HCl 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3643314"/>
            <a:ext cx="15151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Calibri"/>
              </a:rPr>
              <a:t>CuCl</a:t>
            </a:r>
            <a:r>
              <a:rPr lang="en-US" sz="4800" baseline="-25000" dirty="0" smtClean="0">
                <a:latin typeface="Calibri"/>
              </a:rPr>
              <a:t>2</a:t>
            </a:r>
            <a:endParaRPr lang="ru-RU" sz="4800" baseline="-25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818</TotalTime>
  <Words>636</Words>
  <Application>Microsoft Office PowerPoint</Application>
  <PresentationFormat>Экран (4:3)</PresentationFormat>
  <Paragraphs>134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Бумажная</vt:lpstr>
      <vt:lpstr>ОБОБЩЕНИЕ СВЕДЕНИЙ ОБ ОСНОВНЫХ КЛАССАХ НЕОРГАНИЧЕСКИХ ВЕЩЕСТВ</vt:lpstr>
      <vt:lpstr>Слайд 2</vt:lpstr>
      <vt:lpstr>      неорганические вещества</vt:lpstr>
      <vt:lpstr>                    ОКСИДЫ                 </vt:lpstr>
      <vt:lpstr>                    КИСЛОТЫ</vt:lpstr>
      <vt:lpstr>                   ОСНОВАНИЯ</vt:lpstr>
      <vt:lpstr>                        СОЛИ</vt:lpstr>
      <vt:lpstr>       ТВОРЧЕСКИЕ  ЗАДАНИЯ</vt:lpstr>
      <vt:lpstr>                                                            Задание 1  </vt:lpstr>
      <vt:lpstr>Задание 1</vt:lpstr>
      <vt:lpstr>Задание 2</vt:lpstr>
      <vt:lpstr>Слайд 12</vt:lpstr>
      <vt:lpstr>Задание 3</vt:lpstr>
      <vt:lpstr>Слайд 14</vt:lpstr>
      <vt:lpstr>Задание 4</vt:lpstr>
      <vt:lpstr>Cu→CuO→CuSO4→CuCO3→CuSO4→Cu(OH)2</vt:lpstr>
      <vt:lpstr>ТЕСТ</vt:lpstr>
      <vt:lpstr>ТЕСТ</vt:lpstr>
      <vt:lpstr>Домашнее задание</vt:lpstr>
      <vt:lpstr>РЕФЛЕКСИЯ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 СВЕДЕНИЙ ОБ ОСНОВНЫХ КЛАССАХ НЕОРГАНИЧЕСКИХ ВЕЩЕСТВ</dc:title>
  <dc:creator>ИРИША</dc:creator>
  <cp:lastModifiedBy>hobbitPC</cp:lastModifiedBy>
  <cp:revision>86</cp:revision>
  <dcterms:created xsi:type="dcterms:W3CDTF">2009-10-26T15:19:12Z</dcterms:created>
  <dcterms:modified xsi:type="dcterms:W3CDTF">2012-04-22T17:24:04Z</dcterms:modified>
</cp:coreProperties>
</file>